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801" r:id="rId2"/>
    <p:sldId id="805" r:id="rId3"/>
    <p:sldId id="348" r:id="rId4"/>
    <p:sldId id="802" r:id="rId5"/>
    <p:sldId id="803" r:id="rId6"/>
    <p:sldId id="804" r:id="rId7"/>
    <p:sldId id="785" r:id="rId8"/>
    <p:sldId id="636" r:id="rId9"/>
    <p:sldId id="353" r:id="rId10"/>
    <p:sldId id="727" r:id="rId11"/>
    <p:sldId id="729" r:id="rId12"/>
    <p:sldId id="779" r:id="rId13"/>
    <p:sldId id="611" r:id="rId14"/>
    <p:sldId id="783" r:id="rId15"/>
    <p:sldId id="358" r:id="rId16"/>
    <p:sldId id="359" r:id="rId17"/>
    <p:sldId id="361" r:id="rId18"/>
    <p:sldId id="672" r:id="rId19"/>
    <p:sldId id="778" r:id="rId20"/>
    <p:sldId id="777" r:id="rId21"/>
    <p:sldId id="780" r:id="rId22"/>
    <p:sldId id="781" r:id="rId23"/>
    <p:sldId id="782" r:id="rId24"/>
    <p:sldId id="315" r:id="rId25"/>
    <p:sldId id="350" r:id="rId26"/>
    <p:sldId id="628" r:id="rId27"/>
    <p:sldId id="629" r:id="rId28"/>
    <p:sldId id="648" r:id="rId29"/>
    <p:sldId id="362" r:id="rId30"/>
    <p:sldId id="649" r:id="rId31"/>
    <p:sldId id="650" r:id="rId32"/>
    <p:sldId id="651" r:id="rId33"/>
    <p:sldId id="652" r:id="rId34"/>
    <p:sldId id="702" r:id="rId35"/>
    <p:sldId id="705" r:id="rId36"/>
    <p:sldId id="676" r:id="rId37"/>
    <p:sldId id="670" r:id="rId38"/>
    <p:sldId id="512" r:id="rId39"/>
    <p:sldId id="776" r:id="rId40"/>
    <p:sldId id="516" r:id="rId41"/>
    <p:sldId id="765" r:id="rId42"/>
    <p:sldId id="605" r:id="rId43"/>
    <p:sldId id="340" r:id="rId44"/>
    <p:sldId id="759" r:id="rId45"/>
    <p:sldId id="760" r:id="rId46"/>
    <p:sldId id="761" r:id="rId47"/>
    <p:sldId id="762" r:id="rId48"/>
    <p:sldId id="772" r:id="rId49"/>
  </p:sldIdLst>
  <p:sldSz cx="12192000" cy="6858000"/>
  <p:notesSz cx="9601200" cy="150876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49"/>
    <a:srgbClr val="008000"/>
    <a:srgbClr val="040404"/>
    <a:srgbClr val="7088B0"/>
    <a:srgbClr val="CACACA"/>
    <a:srgbClr val="1269B0"/>
    <a:srgbClr val="4F4FFB"/>
    <a:srgbClr val="B5DAB5"/>
    <a:srgbClr val="1E1EFD"/>
    <a:srgbClr val="FE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16" y="1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4160520" cy="757000"/>
          </a:xfrm>
          <a:prstGeom prst="rect">
            <a:avLst/>
          </a:prstGeom>
        </p:spPr>
        <p:txBody>
          <a:bodyPr vert="horz" lIns="144579" tIns="72289" rIns="144579" bIns="72289" rtlCol="0"/>
          <a:lstStyle>
            <a:lvl1pPr algn="l">
              <a:defRPr sz="18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460" y="2"/>
            <a:ext cx="4160520" cy="757000"/>
          </a:xfrm>
          <a:prstGeom prst="rect">
            <a:avLst/>
          </a:prstGeom>
        </p:spPr>
        <p:txBody>
          <a:bodyPr vert="horz" lIns="144579" tIns="72289" rIns="144579" bIns="72289" rtlCol="0"/>
          <a:lstStyle>
            <a:lvl1pPr algn="r">
              <a:defRPr sz="1800"/>
            </a:lvl1pPr>
          </a:lstStyle>
          <a:p>
            <a:fld id="{F68ABEA4-9216-4FDF-AAE1-D8632908A8EC}" type="datetimeFigureOut">
              <a:rPr lang="de-CH" smtClean="0"/>
              <a:t>28.09.23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4330604"/>
            <a:ext cx="4160520" cy="756998"/>
          </a:xfrm>
          <a:prstGeom prst="rect">
            <a:avLst/>
          </a:prstGeom>
        </p:spPr>
        <p:txBody>
          <a:bodyPr vert="horz" lIns="144579" tIns="72289" rIns="144579" bIns="72289" rtlCol="0" anchor="b"/>
          <a:lstStyle>
            <a:lvl1pPr algn="l">
              <a:defRPr sz="18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460" y="14330604"/>
            <a:ext cx="4160520" cy="756998"/>
          </a:xfrm>
          <a:prstGeom prst="rect">
            <a:avLst/>
          </a:prstGeom>
        </p:spPr>
        <p:txBody>
          <a:bodyPr vert="horz" lIns="144579" tIns="72289" rIns="144579" bIns="72289" rtlCol="0" anchor="b"/>
          <a:lstStyle>
            <a:lvl1pPr algn="r">
              <a:defRPr sz="18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160520" cy="757000"/>
          </a:xfrm>
          <a:prstGeom prst="rect">
            <a:avLst/>
          </a:prstGeom>
        </p:spPr>
        <p:txBody>
          <a:bodyPr vert="horz" lIns="144579" tIns="72289" rIns="144579" bIns="72289" rtlCol="0"/>
          <a:lstStyle>
            <a:lvl1pPr algn="l">
              <a:defRPr sz="18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38460" y="2"/>
            <a:ext cx="4160520" cy="757000"/>
          </a:xfrm>
          <a:prstGeom prst="rect">
            <a:avLst/>
          </a:prstGeom>
        </p:spPr>
        <p:txBody>
          <a:bodyPr vert="horz" lIns="144579" tIns="72289" rIns="144579" bIns="72289" rtlCol="0"/>
          <a:lstStyle>
            <a:lvl1pPr algn="r">
              <a:defRPr sz="1800"/>
            </a:lvl1pPr>
          </a:lstStyle>
          <a:p>
            <a:fld id="{4B78A90D-FE7E-41AF-B03D-808D82937CB9}" type="datetimeFigureOut">
              <a:rPr lang="de-CH" smtClean="0"/>
              <a:t>28.09.23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6225" y="1885950"/>
            <a:ext cx="9050338" cy="509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4579" tIns="72289" rIns="144579" bIns="72289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60121" y="7260909"/>
            <a:ext cx="7680960" cy="5940743"/>
          </a:xfrm>
          <a:prstGeom prst="rect">
            <a:avLst/>
          </a:prstGeom>
        </p:spPr>
        <p:txBody>
          <a:bodyPr vert="horz" lIns="144579" tIns="72289" rIns="144579" bIns="72289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4330604"/>
            <a:ext cx="4160520" cy="756998"/>
          </a:xfrm>
          <a:prstGeom prst="rect">
            <a:avLst/>
          </a:prstGeom>
        </p:spPr>
        <p:txBody>
          <a:bodyPr vert="horz" lIns="144579" tIns="72289" rIns="144579" bIns="72289" rtlCol="0" anchor="b"/>
          <a:lstStyle>
            <a:lvl1pPr algn="l">
              <a:defRPr sz="18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438460" y="14330604"/>
            <a:ext cx="4160520" cy="756998"/>
          </a:xfrm>
          <a:prstGeom prst="rect">
            <a:avLst/>
          </a:prstGeom>
        </p:spPr>
        <p:txBody>
          <a:bodyPr vert="horz" lIns="144579" tIns="72289" rIns="144579" bIns="72289" rtlCol="0" anchor="b"/>
          <a:lstStyle>
            <a:lvl1pPr algn="r">
              <a:defRPr sz="18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D9D5-309B-4667-AB59-C63C8F37AD2A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61CF2-0320-41C6-2B23-A86498A012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33" y="6393761"/>
            <a:ext cx="1026619" cy="4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143A-3E54-47B3-83B1-332CD0B90D4E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36B07-2C5C-CF95-A4B0-74976B4D0D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33" y="6393761"/>
            <a:ext cx="1026619" cy="4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F166-E841-44CB-93CF-F698C7C2FDAC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0C93-E56A-45BF-92F7-74D5F82FCC85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7D72-6781-4999-A6E4-D009816D414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92A6-2268-44D1-9C19-955F35FF5BA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58CF0-5BFF-D7F5-6B11-52E5847C26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33" y="6393761"/>
            <a:ext cx="1026619" cy="4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E14B-872B-4D12-8C32-EB1F1B67347B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F63B47-E68C-33EC-011B-DA9698065E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33" y="6393761"/>
            <a:ext cx="1026619" cy="4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0A9BF-7C37-42E0-92FF-4DF268990382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B51C28-B82B-54FF-04BB-B4DA027CC0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33" y="6393761"/>
            <a:ext cx="1026619" cy="4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1E59AB-F887-452C-901A-6F67F8A5A369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4CED23E-6101-4EBD-B46E-A8E95A676AAF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2.bin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1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5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5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DAE34-0DB7-189C-4034-BDC68E9F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5" y="701571"/>
            <a:ext cx="3628472" cy="2141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12D85-B062-B27B-20AD-9FB4BF73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54" y="519327"/>
            <a:ext cx="5859039" cy="2108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6BD4F-C8B4-77F5-20B6-FCAD2B575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97" y="3222884"/>
            <a:ext cx="4682546" cy="2453954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6BFB802-9298-8274-5965-6DEB5E7733EC}"/>
              </a:ext>
            </a:extLst>
          </p:cNvPr>
          <p:cNvSpPr txBox="1">
            <a:spLocks/>
          </p:cNvSpPr>
          <p:nvPr/>
        </p:nvSpPr>
        <p:spPr>
          <a:xfrm>
            <a:off x="880862" y="2756829"/>
            <a:ext cx="3826846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Recovery modelling needs to be improved to better understand system’s resilience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A141851-0D36-821D-6E76-21F062517F00}"/>
              </a:ext>
            </a:extLst>
          </p:cNvPr>
          <p:cNvSpPr txBox="1">
            <a:spLocks/>
          </p:cNvSpPr>
          <p:nvPr/>
        </p:nvSpPr>
        <p:spPr>
          <a:xfrm>
            <a:off x="5646012" y="2756829"/>
            <a:ext cx="5652861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Physics-based and modular computational workflow based on existing regional risk assessment tools used to assess resilience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62B2CFB-8356-66F8-9E4B-7A36971AD504}"/>
              </a:ext>
            </a:extLst>
          </p:cNvPr>
          <p:cNvSpPr txBox="1">
            <a:spLocks/>
          </p:cNvSpPr>
          <p:nvPr/>
        </p:nvSpPr>
        <p:spPr>
          <a:xfrm>
            <a:off x="449600" y="5720639"/>
            <a:ext cx="4926454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Interdependencies among systems/components captured by simulating flow of resources and looking at resource demand fulfillment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EAEEA49-C8DE-8BDE-5237-34B6A78D1971}"/>
              </a:ext>
            </a:extLst>
          </p:cNvPr>
          <p:cNvSpPr txBox="1">
            <a:spLocks/>
          </p:cNvSpPr>
          <p:nvPr/>
        </p:nvSpPr>
        <p:spPr>
          <a:xfrm>
            <a:off x="5747919" y="5805642"/>
            <a:ext cx="4926454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iRe-CoDeS framework applied to housing and interdependent infrastructure to simulate recovery and assess disaster resilience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4ADDA1-404D-AD6E-6542-D5E90B002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919" y="3159481"/>
            <a:ext cx="5293901" cy="26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4DD90D2-A32C-4E0C-F935-9FC7A55A8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05" y="1005745"/>
            <a:ext cx="8449711" cy="47063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9" y="273746"/>
            <a:ext cx="11618826" cy="900000"/>
          </a:xfrm>
        </p:spPr>
        <p:txBody>
          <a:bodyPr/>
          <a:lstStyle/>
          <a:p>
            <a:r>
              <a:rPr lang="de-DE" b="1" dirty="0" err="1"/>
              <a:t>iRe-CoDeS</a:t>
            </a:r>
            <a:r>
              <a:rPr lang="de-DE" b="1" dirty="0"/>
              <a:t> </a:t>
            </a:r>
            <a:r>
              <a:rPr lang="de-DE" b="1" dirty="0" err="1"/>
              <a:t>framework</a:t>
            </a:r>
            <a:r>
              <a:rPr lang="de-DE" b="1" dirty="0"/>
              <a:t>: </a:t>
            </a:r>
            <a:r>
              <a:rPr lang="de-DE" dirty="0" err="1"/>
              <a:t>Discretize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11E2C-9287-34B4-1FE4-4FF36CD8A986}"/>
              </a:ext>
            </a:extLst>
          </p:cNvPr>
          <p:cNvSpPr txBox="1"/>
          <p:nvPr/>
        </p:nvSpPr>
        <p:spPr>
          <a:xfrm>
            <a:off x="245072" y="6146938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Hefti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Henken,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GB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Quantifying Disaster Resilience of a Community with Interdependent Civil Infrastructure Systems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 and Infrastructure Engineering.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8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4DD90D2-A32C-4E0C-F935-9FC7A55A8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05" y="1005745"/>
            <a:ext cx="8449711" cy="47063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8" y="273746"/>
            <a:ext cx="11690297" cy="900000"/>
          </a:xfrm>
        </p:spPr>
        <p:txBody>
          <a:bodyPr/>
          <a:lstStyle/>
          <a:p>
            <a:r>
              <a:rPr lang="de-DE" dirty="0"/>
              <a:t>Monitor/simulate components‘ resource supply and demand during recovery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CBC4E10-1029-FA8E-E924-4A64A3E3C06B}"/>
              </a:ext>
            </a:extLst>
          </p:cNvPr>
          <p:cNvSpPr/>
          <p:nvPr/>
        </p:nvSpPr>
        <p:spPr>
          <a:xfrm>
            <a:off x="3034227" y="4991640"/>
            <a:ext cx="262843" cy="3176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22E0A44-B110-0CA8-58A4-1FBEA71AAB25}"/>
              </a:ext>
            </a:extLst>
          </p:cNvPr>
          <p:cNvSpPr/>
          <p:nvPr/>
        </p:nvSpPr>
        <p:spPr>
          <a:xfrm>
            <a:off x="7311569" y="5202475"/>
            <a:ext cx="167246" cy="2401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408C1BA9-C15F-3D63-CF58-DEBDE02184BB}"/>
              </a:ext>
            </a:extLst>
          </p:cNvPr>
          <p:cNvSpPr/>
          <p:nvPr/>
        </p:nvSpPr>
        <p:spPr>
          <a:xfrm>
            <a:off x="2702299" y="3824046"/>
            <a:ext cx="262843" cy="22749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B7E59A5-A619-D43F-C634-19F00A9B0078}"/>
              </a:ext>
            </a:extLst>
          </p:cNvPr>
          <p:cNvSpPr/>
          <p:nvPr/>
        </p:nvSpPr>
        <p:spPr>
          <a:xfrm>
            <a:off x="2692445" y="2155089"/>
            <a:ext cx="121424" cy="3561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49D528EB-3D08-4C67-95DC-4973F8D90293}"/>
              </a:ext>
            </a:extLst>
          </p:cNvPr>
          <p:cNvSpPr/>
          <p:nvPr/>
        </p:nvSpPr>
        <p:spPr>
          <a:xfrm>
            <a:off x="8560655" y="3470977"/>
            <a:ext cx="187105" cy="29653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6BF2C41E-37A6-A01E-31D6-E1C7AAC3AE20}"/>
              </a:ext>
            </a:extLst>
          </p:cNvPr>
          <p:cNvSpPr/>
          <p:nvPr/>
        </p:nvSpPr>
        <p:spPr>
          <a:xfrm>
            <a:off x="6246106" y="2831977"/>
            <a:ext cx="68180" cy="1546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14526C26-63E3-289A-8398-C5AB84B01015}"/>
              </a:ext>
            </a:extLst>
          </p:cNvPr>
          <p:cNvSpPr/>
          <p:nvPr/>
        </p:nvSpPr>
        <p:spPr>
          <a:xfrm>
            <a:off x="8079231" y="1913727"/>
            <a:ext cx="119346" cy="1163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FA8F64BA-F9F3-FA1D-71F5-DB5B9138E459}"/>
              </a:ext>
            </a:extLst>
          </p:cNvPr>
          <p:cNvSpPr/>
          <p:nvPr/>
        </p:nvSpPr>
        <p:spPr>
          <a:xfrm>
            <a:off x="4658786" y="3206163"/>
            <a:ext cx="142212" cy="2001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5708BD-E5E6-E831-3E58-099473498A3F}"/>
              </a:ext>
            </a:extLst>
          </p:cNvPr>
          <p:cNvSpPr/>
          <p:nvPr/>
        </p:nvSpPr>
        <p:spPr>
          <a:xfrm>
            <a:off x="2950407" y="1660235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0D6E297-7B64-669B-40D2-7EAB9900C333}"/>
              </a:ext>
            </a:extLst>
          </p:cNvPr>
          <p:cNvSpPr/>
          <p:nvPr/>
        </p:nvSpPr>
        <p:spPr>
          <a:xfrm>
            <a:off x="2956561" y="1737361"/>
            <a:ext cx="1214772" cy="121920"/>
          </a:xfrm>
          <a:custGeom>
            <a:avLst/>
            <a:gdLst>
              <a:gd name="connsiteX0" fmla="*/ 0 w 1165860"/>
              <a:gd name="connsiteY0" fmla="*/ 0 h 162786"/>
              <a:gd name="connsiteX1" fmla="*/ 99060 w 1165860"/>
              <a:gd name="connsiteY1" fmla="*/ 7620 h 162786"/>
              <a:gd name="connsiteX2" fmla="*/ 205740 w 1165860"/>
              <a:gd name="connsiteY2" fmla="*/ 30480 h 162786"/>
              <a:gd name="connsiteX3" fmla="*/ 220980 w 1165860"/>
              <a:gd name="connsiteY3" fmla="*/ 160020 h 162786"/>
              <a:gd name="connsiteX4" fmla="*/ 251460 w 1165860"/>
              <a:gd name="connsiteY4" fmla="*/ 144780 h 162786"/>
              <a:gd name="connsiteX5" fmla="*/ 342900 w 1165860"/>
              <a:gd name="connsiteY5" fmla="*/ 129540 h 162786"/>
              <a:gd name="connsiteX6" fmla="*/ 403860 w 1165860"/>
              <a:gd name="connsiteY6" fmla="*/ 106680 h 162786"/>
              <a:gd name="connsiteX7" fmla="*/ 411480 w 1165860"/>
              <a:gd name="connsiteY7" fmla="*/ 53340 h 162786"/>
              <a:gd name="connsiteX8" fmla="*/ 640080 w 1165860"/>
              <a:gd name="connsiteY8" fmla="*/ 38100 h 162786"/>
              <a:gd name="connsiteX9" fmla="*/ 678180 w 1165860"/>
              <a:gd name="connsiteY9" fmla="*/ 30480 h 162786"/>
              <a:gd name="connsiteX10" fmla="*/ 701040 w 1165860"/>
              <a:gd name="connsiteY10" fmla="*/ 22860 h 162786"/>
              <a:gd name="connsiteX11" fmla="*/ 868680 w 1165860"/>
              <a:gd name="connsiteY11" fmla="*/ 15240 h 162786"/>
              <a:gd name="connsiteX12" fmla="*/ 975360 w 1165860"/>
              <a:gd name="connsiteY12" fmla="*/ 7620 h 162786"/>
              <a:gd name="connsiteX13" fmla="*/ 1165860 w 1165860"/>
              <a:gd name="connsiteY13" fmla="*/ 7620 h 16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5860" h="162786">
                <a:moveTo>
                  <a:pt x="0" y="0"/>
                </a:moveTo>
                <a:lnTo>
                  <a:pt x="99060" y="7620"/>
                </a:lnTo>
                <a:cubicBezTo>
                  <a:pt x="190793" y="15264"/>
                  <a:pt x="159931" y="-60"/>
                  <a:pt x="205740" y="30480"/>
                </a:cubicBezTo>
                <a:cubicBezTo>
                  <a:pt x="210820" y="73660"/>
                  <a:pt x="204833" y="119652"/>
                  <a:pt x="220980" y="160020"/>
                </a:cubicBezTo>
                <a:cubicBezTo>
                  <a:pt x="225199" y="170567"/>
                  <a:pt x="240501" y="147769"/>
                  <a:pt x="251460" y="144780"/>
                </a:cubicBezTo>
                <a:cubicBezTo>
                  <a:pt x="325408" y="124612"/>
                  <a:pt x="281573" y="148410"/>
                  <a:pt x="342900" y="129540"/>
                </a:cubicBezTo>
                <a:cubicBezTo>
                  <a:pt x="363642" y="123158"/>
                  <a:pt x="383540" y="114300"/>
                  <a:pt x="403860" y="106680"/>
                </a:cubicBezTo>
                <a:cubicBezTo>
                  <a:pt x="406400" y="88900"/>
                  <a:pt x="394232" y="58348"/>
                  <a:pt x="411480" y="53340"/>
                </a:cubicBezTo>
                <a:cubicBezTo>
                  <a:pt x="484821" y="32048"/>
                  <a:pt x="563990" y="44622"/>
                  <a:pt x="640080" y="38100"/>
                </a:cubicBezTo>
                <a:cubicBezTo>
                  <a:pt x="652984" y="36994"/>
                  <a:pt x="665615" y="33621"/>
                  <a:pt x="678180" y="30480"/>
                </a:cubicBezTo>
                <a:cubicBezTo>
                  <a:pt x="685972" y="28532"/>
                  <a:pt x="693033" y="23501"/>
                  <a:pt x="701040" y="22860"/>
                </a:cubicBezTo>
                <a:cubicBezTo>
                  <a:pt x="756800" y="18399"/>
                  <a:pt x="812828" y="18343"/>
                  <a:pt x="868680" y="15240"/>
                </a:cubicBezTo>
                <a:cubicBezTo>
                  <a:pt x="904276" y="13262"/>
                  <a:pt x="939721" y="8534"/>
                  <a:pt x="975360" y="7620"/>
                </a:cubicBezTo>
                <a:cubicBezTo>
                  <a:pt x="1038839" y="5992"/>
                  <a:pt x="1102360" y="7620"/>
                  <a:pt x="1165860" y="76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360-C1C0-0B65-4C3B-E3DD6F5BD12C}"/>
              </a:ext>
            </a:extLst>
          </p:cNvPr>
          <p:cNvSpPr txBox="1"/>
          <p:nvPr/>
        </p:nvSpPr>
        <p:spPr>
          <a:xfrm flipH="1">
            <a:off x="3581042" y="1736618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E71C9C-6803-3C5F-9F7A-8290EAF19C6B}"/>
              </a:ext>
            </a:extLst>
          </p:cNvPr>
          <p:cNvGrpSpPr/>
          <p:nvPr/>
        </p:nvGrpSpPr>
        <p:grpSpPr>
          <a:xfrm>
            <a:off x="2950407" y="2022141"/>
            <a:ext cx="1793381" cy="364504"/>
            <a:chOff x="2950407" y="2197155"/>
            <a:chExt cx="1793381" cy="3645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BA6AD5-D0CD-7E83-B157-39017EA4A0F9}"/>
                </a:ext>
              </a:extLst>
            </p:cNvPr>
            <p:cNvSpPr/>
            <p:nvPr/>
          </p:nvSpPr>
          <p:spPr>
            <a:xfrm>
              <a:off x="2950407" y="2197155"/>
              <a:ext cx="1207154" cy="323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4B7BCC-8758-EE1F-A01A-A735F9A6EF69}"/>
                </a:ext>
              </a:extLst>
            </p:cNvPr>
            <p:cNvSpPr txBox="1"/>
            <p:nvPr/>
          </p:nvSpPr>
          <p:spPr>
            <a:xfrm flipH="1">
              <a:off x="3468831" y="2284660"/>
              <a:ext cx="1274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Demand</a:t>
              </a:r>
              <a:endParaRPr lang="LID4096" sz="1200" dirty="0">
                <a:solidFill>
                  <a:srgbClr val="C00000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3F12E7-02A6-01C2-996C-DCBB7A77C4E3}"/>
                </a:ext>
              </a:extLst>
            </p:cNvPr>
            <p:cNvSpPr/>
            <p:nvPr/>
          </p:nvSpPr>
          <p:spPr>
            <a:xfrm>
              <a:off x="2963434" y="2232300"/>
              <a:ext cx="1181100" cy="204438"/>
            </a:xfrm>
            <a:custGeom>
              <a:avLst/>
              <a:gdLst>
                <a:gd name="connsiteX0" fmla="*/ 0 w 1181100"/>
                <a:gd name="connsiteY0" fmla="*/ 38100 h 204438"/>
                <a:gd name="connsiteX1" fmla="*/ 68580 w 1181100"/>
                <a:gd name="connsiteY1" fmla="*/ 45720 h 204438"/>
                <a:gd name="connsiteX2" fmla="*/ 121920 w 1181100"/>
                <a:gd name="connsiteY2" fmla="*/ 68580 h 204438"/>
                <a:gd name="connsiteX3" fmla="*/ 129540 w 1181100"/>
                <a:gd name="connsiteY3" fmla="*/ 198120 h 204438"/>
                <a:gd name="connsiteX4" fmla="*/ 175260 w 1181100"/>
                <a:gd name="connsiteY4" fmla="*/ 190500 h 204438"/>
                <a:gd name="connsiteX5" fmla="*/ 182880 w 1181100"/>
                <a:gd name="connsiteY5" fmla="*/ 160020 h 204438"/>
                <a:gd name="connsiteX6" fmla="*/ 274320 w 1181100"/>
                <a:gd name="connsiteY6" fmla="*/ 129540 h 204438"/>
                <a:gd name="connsiteX7" fmla="*/ 289560 w 1181100"/>
                <a:gd name="connsiteY7" fmla="*/ 76200 h 204438"/>
                <a:gd name="connsiteX8" fmla="*/ 365760 w 1181100"/>
                <a:gd name="connsiteY8" fmla="*/ 60960 h 204438"/>
                <a:gd name="connsiteX9" fmla="*/ 388620 w 1181100"/>
                <a:gd name="connsiteY9" fmla="*/ 53340 h 204438"/>
                <a:gd name="connsiteX10" fmla="*/ 533400 w 1181100"/>
                <a:gd name="connsiteY10" fmla="*/ 38100 h 204438"/>
                <a:gd name="connsiteX11" fmla="*/ 777240 w 1181100"/>
                <a:gd name="connsiteY11" fmla="*/ 15240 h 204438"/>
                <a:gd name="connsiteX12" fmla="*/ 807720 w 1181100"/>
                <a:gd name="connsiteY12" fmla="*/ 7620 h 204438"/>
                <a:gd name="connsiteX13" fmla="*/ 998220 w 1181100"/>
                <a:gd name="connsiteY13" fmla="*/ 0 h 204438"/>
                <a:gd name="connsiteX14" fmla="*/ 1074420 w 1181100"/>
                <a:gd name="connsiteY14" fmla="*/ 7620 h 204438"/>
                <a:gd name="connsiteX15" fmla="*/ 1097280 w 1181100"/>
                <a:gd name="connsiteY15" fmla="*/ 22860 h 204438"/>
                <a:gd name="connsiteX16" fmla="*/ 1181100 w 1181100"/>
                <a:gd name="connsiteY16" fmla="*/ 30480 h 20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1100" h="204438">
                  <a:moveTo>
                    <a:pt x="0" y="38100"/>
                  </a:moveTo>
                  <a:cubicBezTo>
                    <a:pt x="22860" y="40640"/>
                    <a:pt x="45892" y="41939"/>
                    <a:pt x="68580" y="45720"/>
                  </a:cubicBezTo>
                  <a:cubicBezTo>
                    <a:pt x="85398" y="48523"/>
                    <a:pt x="108040" y="61640"/>
                    <a:pt x="121920" y="68580"/>
                  </a:cubicBezTo>
                  <a:cubicBezTo>
                    <a:pt x="124460" y="111760"/>
                    <a:pt x="112203" y="158492"/>
                    <a:pt x="129540" y="198120"/>
                  </a:cubicBezTo>
                  <a:cubicBezTo>
                    <a:pt x="135733" y="212275"/>
                    <a:pt x="162688" y="199480"/>
                    <a:pt x="175260" y="190500"/>
                  </a:cubicBezTo>
                  <a:cubicBezTo>
                    <a:pt x="183782" y="184413"/>
                    <a:pt x="177684" y="169113"/>
                    <a:pt x="182880" y="160020"/>
                  </a:cubicBezTo>
                  <a:cubicBezTo>
                    <a:pt x="204100" y="122885"/>
                    <a:pt x="233244" y="134104"/>
                    <a:pt x="274320" y="129540"/>
                  </a:cubicBezTo>
                  <a:cubicBezTo>
                    <a:pt x="279400" y="111760"/>
                    <a:pt x="274767" y="87295"/>
                    <a:pt x="289560" y="76200"/>
                  </a:cubicBezTo>
                  <a:cubicBezTo>
                    <a:pt x="310282" y="60658"/>
                    <a:pt x="340520" y="66785"/>
                    <a:pt x="365760" y="60960"/>
                  </a:cubicBezTo>
                  <a:cubicBezTo>
                    <a:pt x="373586" y="59154"/>
                    <a:pt x="380779" y="55082"/>
                    <a:pt x="388620" y="53340"/>
                  </a:cubicBezTo>
                  <a:cubicBezTo>
                    <a:pt x="437035" y="42581"/>
                    <a:pt x="483179" y="41963"/>
                    <a:pt x="533400" y="38100"/>
                  </a:cubicBezTo>
                  <a:cubicBezTo>
                    <a:pt x="637748" y="12013"/>
                    <a:pt x="521462" y="39219"/>
                    <a:pt x="777240" y="15240"/>
                  </a:cubicBezTo>
                  <a:cubicBezTo>
                    <a:pt x="787667" y="14262"/>
                    <a:pt x="797272" y="8341"/>
                    <a:pt x="807720" y="7620"/>
                  </a:cubicBezTo>
                  <a:cubicBezTo>
                    <a:pt x="871120" y="3248"/>
                    <a:pt x="934720" y="2540"/>
                    <a:pt x="998220" y="0"/>
                  </a:cubicBezTo>
                  <a:cubicBezTo>
                    <a:pt x="1023620" y="2540"/>
                    <a:pt x="1049547" y="1880"/>
                    <a:pt x="1074420" y="7620"/>
                  </a:cubicBezTo>
                  <a:cubicBezTo>
                    <a:pt x="1083344" y="9679"/>
                    <a:pt x="1088325" y="20941"/>
                    <a:pt x="1097280" y="22860"/>
                  </a:cubicBezTo>
                  <a:cubicBezTo>
                    <a:pt x="1124712" y="28738"/>
                    <a:pt x="1181100" y="30480"/>
                    <a:pt x="1181100" y="30480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D0D6D5-AED7-8224-A3EE-9CEBBE0BD1A3}"/>
              </a:ext>
            </a:extLst>
          </p:cNvPr>
          <p:cNvGrpSpPr/>
          <p:nvPr/>
        </p:nvGrpSpPr>
        <p:grpSpPr>
          <a:xfrm>
            <a:off x="3034227" y="3307301"/>
            <a:ext cx="1905592" cy="353382"/>
            <a:chOff x="3034227" y="3313775"/>
            <a:chExt cx="1905592" cy="3533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62C150-5F21-172A-8D6D-A33AA920752F}"/>
                </a:ext>
              </a:extLst>
            </p:cNvPr>
            <p:cNvSpPr/>
            <p:nvPr/>
          </p:nvSpPr>
          <p:spPr>
            <a:xfrm>
              <a:off x="3034227" y="3313775"/>
              <a:ext cx="1207154" cy="323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278307-CBCB-0699-3039-CE2A35874D76}"/>
                </a:ext>
              </a:extLst>
            </p:cNvPr>
            <p:cNvSpPr txBox="1"/>
            <p:nvPr/>
          </p:nvSpPr>
          <p:spPr>
            <a:xfrm flipH="1">
              <a:off x="3664862" y="3390158"/>
              <a:ext cx="1274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Supply</a:t>
              </a:r>
              <a:endParaRPr lang="LID4096" sz="1200" dirty="0">
                <a:solidFill>
                  <a:srgbClr val="0070C0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8ED2A4-F9AF-3D4E-0D0F-E7DC1847EB61}"/>
                </a:ext>
              </a:extLst>
            </p:cNvPr>
            <p:cNvSpPr/>
            <p:nvPr/>
          </p:nvSpPr>
          <p:spPr>
            <a:xfrm>
              <a:off x="3048000" y="3412821"/>
              <a:ext cx="1173480" cy="199059"/>
            </a:xfrm>
            <a:custGeom>
              <a:avLst/>
              <a:gdLst>
                <a:gd name="connsiteX0" fmla="*/ 0 w 1173480"/>
                <a:gd name="connsiteY0" fmla="*/ 939 h 199059"/>
                <a:gd name="connsiteX1" fmla="*/ 76200 w 1173480"/>
                <a:gd name="connsiteY1" fmla="*/ 8559 h 199059"/>
                <a:gd name="connsiteX2" fmla="*/ 99060 w 1173480"/>
                <a:gd name="connsiteY2" fmla="*/ 16179 h 199059"/>
                <a:gd name="connsiteX3" fmla="*/ 114300 w 1173480"/>
                <a:gd name="connsiteY3" fmla="*/ 39039 h 199059"/>
                <a:gd name="connsiteX4" fmla="*/ 121920 w 1173480"/>
                <a:gd name="connsiteY4" fmla="*/ 69519 h 199059"/>
                <a:gd name="connsiteX5" fmla="*/ 137160 w 1173480"/>
                <a:gd name="connsiteY5" fmla="*/ 145719 h 199059"/>
                <a:gd name="connsiteX6" fmla="*/ 160020 w 1173480"/>
                <a:gd name="connsiteY6" fmla="*/ 191439 h 199059"/>
                <a:gd name="connsiteX7" fmla="*/ 190500 w 1173480"/>
                <a:gd name="connsiteY7" fmla="*/ 199059 h 199059"/>
                <a:gd name="connsiteX8" fmla="*/ 388620 w 1173480"/>
                <a:gd name="connsiteY8" fmla="*/ 191439 h 199059"/>
                <a:gd name="connsiteX9" fmla="*/ 419100 w 1173480"/>
                <a:gd name="connsiteY9" fmla="*/ 168579 h 199059"/>
                <a:gd name="connsiteX10" fmla="*/ 449580 w 1173480"/>
                <a:gd name="connsiteY10" fmla="*/ 160959 h 199059"/>
                <a:gd name="connsiteX11" fmla="*/ 472440 w 1173480"/>
                <a:gd name="connsiteY11" fmla="*/ 153339 h 199059"/>
                <a:gd name="connsiteX12" fmla="*/ 518160 w 1173480"/>
                <a:gd name="connsiteY12" fmla="*/ 115239 h 199059"/>
                <a:gd name="connsiteX13" fmla="*/ 541020 w 1173480"/>
                <a:gd name="connsiteY13" fmla="*/ 92379 h 199059"/>
                <a:gd name="connsiteX14" fmla="*/ 601980 w 1173480"/>
                <a:gd name="connsiteY14" fmla="*/ 77139 h 199059"/>
                <a:gd name="connsiteX15" fmla="*/ 647700 w 1173480"/>
                <a:gd name="connsiteY15" fmla="*/ 46659 h 199059"/>
                <a:gd name="connsiteX16" fmla="*/ 716280 w 1173480"/>
                <a:gd name="connsiteY16" fmla="*/ 23799 h 199059"/>
                <a:gd name="connsiteX17" fmla="*/ 739140 w 1173480"/>
                <a:gd name="connsiteY17" fmla="*/ 16179 h 199059"/>
                <a:gd name="connsiteX18" fmla="*/ 762000 w 1173480"/>
                <a:gd name="connsiteY18" fmla="*/ 8559 h 199059"/>
                <a:gd name="connsiteX19" fmla="*/ 899160 w 1173480"/>
                <a:gd name="connsiteY19" fmla="*/ 16179 h 199059"/>
                <a:gd name="connsiteX20" fmla="*/ 1036320 w 1173480"/>
                <a:gd name="connsiteY20" fmla="*/ 8559 h 199059"/>
                <a:gd name="connsiteX21" fmla="*/ 1059180 w 1173480"/>
                <a:gd name="connsiteY21" fmla="*/ 939 h 199059"/>
                <a:gd name="connsiteX22" fmla="*/ 1173480 w 1173480"/>
                <a:gd name="connsiteY22" fmla="*/ 939 h 19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3480" h="199059">
                  <a:moveTo>
                    <a:pt x="0" y="939"/>
                  </a:moveTo>
                  <a:cubicBezTo>
                    <a:pt x="25400" y="3479"/>
                    <a:pt x="50970" y="4677"/>
                    <a:pt x="76200" y="8559"/>
                  </a:cubicBezTo>
                  <a:cubicBezTo>
                    <a:pt x="84139" y="9780"/>
                    <a:pt x="92788" y="11161"/>
                    <a:pt x="99060" y="16179"/>
                  </a:cubicBezTo>
                  <a:cubicBezTo>
                    <a:pt x="106211" y="21900"/>
                    <a:pt x="109220" y="31419"/>
                    <a:pt x="114300" y="39039"/>
                  </a:cubicBezTo>
                  <a:cubicBezTo>
                    <a:pt x="116840" y="49199"/>
                    <a:pt x="119726" y="59279"/>
                    <a:pt x="121920" y="69519"/>
                  </a:cubicBezTo>
                  <a:cubicBezTo>
                    <a:pt x="127347" y="94847"/>
                    <a:pt x="128969" y="121145"/>
                    <a:pt x="137160" y="145719"/>
                  </a:cubicBezTo>
                  <a:cubicBezTo>
                    <a:pt x="141507" y="158759"/>
                    <a:pt x="147359" y="182998"/>
                    <a:pt x="160020" y="191439"/>
                  </a:cubicBezTo>
                  <a:cubicBezTo>
                    <a:pt x="168734" y="197248"/>
                    <a:pt x="180340" y="196519"/>
                    <a:pt x="190500" y="199059"/>
                  </a:cubicBezTo>
                  <a:cubicBezTo>
                    <a:pt x="256540" y="196519"/>
                    <a:pt x="323111" y="200174"/>
                    <a:pt x="388620" y="191439"/>
                  </a:cubicBezTo>
                  <a:cubicBezTo>
                    <a:pt x="401209" y="189761"/>
                    <a:pt x="407741" y="174259"/>
                    <a:pt x="419100" y="168579"/>
                  </a:cubicBezTo>
                  <a:cubicBezTo>
                    <a:pt x="428467" y="163895"/>
                    <a:pt x="439510" y="163836"/>
                    <a:pt x="449580" y="160959"/>
                  </a:cubicBezTo>
                  <a:cubicBezTo>
                    <a:pt x="457303" y="158752"/>
                    <a:pt x="464820" y="155879"/>
                    <a:pt x="472440" y="153339"/>
                  </a:cubicBezTo>
                  <a:cubicBezTo>
                    <a:pt x="539226" y="86553"/>
                    <a:pt x="454507" y="168283"/>
                    <a:pt x="518160" y="115239"/>
                  </a:cubicBezTo>
                  <a:cubicBezTo>
                    <a:pt x="526439" y="108340"/>
                    <a:pt x="531381" y="97198"/>
                    <a:pt x="541020" y="92379"/>
                  </a:cubicBezTo>
                  <a:cubicBezTo>
                    <a:pt x="608577" y="58600"/>
                    <a:pt x="553449" y="104101"/>
                    <a:pt x="601980" y="77139"/>
                  </a:cubicBezTo>
                  <a:cubicBezTo>
                    <a:pt x="617991" y="68244"/>
                    <a:pt x="630324" y="52451"/>
                    <a:pt x="647700" y="46659"/>
                  </a:cubicBezTo>
                  <a:lnTo>
                    <a:pt x="716280" y="23799"/>
                  </a:lnTo>
                  <a:lnTo>
                    <a:pt x="739140" y="16179"/>
                  </a:lnTo>
                  <a:lnTo>
                    <a:pt x="762000" y="8559"/>
                  </a:lnTo>
                  <a:cubicBezTo>
                    <a:pt x="807720" y="11099"/>
                    <a:pt x="853369" y="16179"/>
                    <a:pt x="899160" y="16179"/>
                  </a:cubicBezTo>
                  <a:cubicBezTo>
                    <a:pt x="944951" y="16179"/>
                    <a:pt x="990736" y="12900"/>
                    <a:pt x="1036320" y="8559"/>
                  </a:cubicBezTo>
                  <a:cubicBezTo>
                    <a:pt x="1044316" y="7797"/>
                    <a:pt x="1051160" y="1385"/>
                    <a:pt x="1059180" y="939"/>
                  </a:cubicBezTo>
                  <a:cubicBezTo>
                    <a:pt x="1097221" y="-1174"/>
                    <a:pt x="1135380" y="939"/>
                    <a:pt x="1173480" y="93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296395-8963-85D9-8887-3303116CF50D}"/>
              </a:ext>
            </a:extLst>
          </p:cNvPr>
          <p:cNvGrpSpPr/>
          <p:nvPr/>
        </p:nvGrpSpPr>
        <p:grpSpPr>
          <a:xfrm>
            <a:off x="3034227" y="3675681"/>
            <a:ext cx="1793381" cy="364504"/>
            <a:chOff x="3034227" y="3675681"/>
            <a:chExt cx="1793381" cy="36450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70745B-CA5F-60E4-E4F7-EE741BAE7F4E}"/>
                </a:ext>
              </a:extLst>
            </p:cNvPr>
            <p:cNvSpPr/>
            <p:nvPr/>
          </p:nvSpPr>
          <p:spPr>
            <a:xfrm>
              <a:off x="3034227" y="3675681"/>
              <a:ext cx="1207154" cy="323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60B118-9328-27CB-6E05-05A8A67F9332}"/>
                </a:ext>
              </a:extLst>
            </p:cNvPr>
            <p:cNvSpPr txBox="1"/>
            <p:nvPr/>
          </p:nvSpPr>
          <p:spPr>
            <a:xfrm flipH="1">
              <a:off x="3552651" y="3763186"/>
              <a:ext cx="1274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Demand</a:t>
              </a:r>
              <a:endParaRPr lang="LID4096" sz="1200" dirty="0">
                <a:solidFill>
                  <a:srgbClr val="C00000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832ACE9-FD49-9B3A-0F8B-8DE9488DCA81}"/>
                </a:ext>
              </a:extLst>
            </p:cNvPr>
            <p:cNvSpPr/>
            <p:nvPr/>
          </p:nvSpPr>
          <p:spPr>
            <a:xfrm>
              <a:off x="3040380" y="3778661"/>
              <a:ext cx="1188720" cy="77160"/>
            </a:xfrm>
            <a:custGeom>
              <a:avLst/>
              <a:gdLst>
                <a:gd name="connsiteX0" fmla="*/ 0 w 1188720"/>
                <a:gd name="connsiteY0" fmla="*/ 8479 h 77160"/>
                <a:gd name="connsiteX1" fmla="*/ 129540 w 1188720"/>
                <a:gd name="connsiteY1" fmla="*/ 16099 h 77160"/>
                <a:gd name="connsiteX2" fmla="*/ 137160 w 1188720"/>
                <a:gd name="connsiteY2" fmla="*/ 61819 h 77160"/>
                <a:gd name="connsiteX3" fmla="*/ 190500 w 1188720"/>
                <a:gd name="connsiteY3" fmla="*/ 69439 h 77160"/>
                <a:gd name="connsiteX4" fmla="*/ 220980 w 1188720"/>
                <a:gd name="connsiteY4" fmla="*/ 77059 h 77160"/>
                <a:gd name="connsiteX5" fmla="*/ 411480 w 1188720"/>
                <a:gd name="connsiteY5" fmla="*/ 61819 h 77160"/>
                <a:gd name="connsiteX6" fmla="*/ 441960 w 1188720"/>
                <a:gd name="connsiteY6" fmla="*/ 46579 h 77160"/>
                <a:gd name="connsiteX7" fmla="*/ 457200 w 1188720"/>
                <a:gd name="connsiteY7" fmla="*/ 23719 h 77160"/>
                <a:gd name="connsiteX8" fmla="*/ 487680 w 1188720"/>
                <a:gd name="connsiteY8" fmla="*/ 8479 h 77160"/>
                <a:gd name="connsiteX9" fmla="*/ 716280 w 1188720"/>
                <a:gd name="connsiteY9" fmla="*/ 16099 h 77160"/>
                <a:gd name="connsiteX10" fmla="*/ 1028700 w 1188720"/>
                <a:gd name="connsiteY10" fmla="*/ 8479 h 77160"/>
                <a:gd name="connsiteX11" fmla="*/ 1066800 w 1188720"/>
                <a:gd name="connsiteY11" fmla="*/ 859 h 77160"/>
                <a:gd name="connsiteX12" fmla="*/ 1188720 w 1188720"/>
                <a:gd name="connsiteY12" fmla="*/ 859 h 7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8720" h="77160">
                  <a:moveTo>
                    <a:pt x="0" y="8479"/>
                  </a:moveTo>
                  <a:cubicBezTo>
                    <a:pt x="43180" y="11019"/>
                    <a:pt x="89226" y="422"/>
                    <a:pt x="129540" y="16099"/>
                  </a:cubicBezTo>
                  <a:cubicBezTo>
                    <a:pt x="143940" y="21699"/>
                    <a:pt x="125533" y="51645"/>
                    <a:pt x="137160" y="61819"/>
                  </a:cubicBezTo>
                  <a:cubicBezTo>
                    <a:pt x="150677" y="73646"/>
                    <a:pt x="172829" y="66226"/>
                    <a:pt x="190500" y="69439"/>
                  </a:cubicBezTo>
                  <a:cubicBezTo>
                    <a:pt x="200804" y="71312"/>
                    <a:pt x="210820" y="74519"/>
                    <a:pt x="220980" y="77059"/>
                  </a:cubicBezTo>
                  <a:cubicBezTo>
                    <a:pt x="231258" y="76570"/>
                    <a:pt x="360612" y="80894"/>
                    <a:pt x="411480" y="61819"/>
                  </a:cubicBezTo>
                  <a:cubicBezTo>
                    <a:pt x="422116" y="57831"/>
                    <a:pt x="431800" y="51659"/>
                    <a:pt x="441960" y="46579"/>
                  </a:cubicBezTo>
                  <a:cubicBezTo>
                    <a:pt x="447040" y="38959"/>
                    <a:pt x="450165" y="29582"/>
                    <a:pt x="457200" y="23719"/>
                  </a:cubicBezTo>
                  <a:cubicBezTo>
                    <a:pt x="465926" y="16447"/>
                    <a:pt x="476326" y="8813"/>
                    <a:pt x="487680" y="8479"/>
                  </a:cubicBezTo>
                  <a:lnTo>
                    <a:pt x="716280" y="16099"/>
                  </a:lnTo>
                  <a:lnTo>
                    <a:pt x="1028700" y="8479"/>
                  </a:lnTo>
                  <a:cubicBezTo>
                    <a:pt x="1041639" y="7916"/>
                    <a:pt x="1053863" y="1475"/>
                    <a:pt x="1066800" y="859"/>
                  </a:cubicBezTo>
                  <a:cubicBezTo>
                    <a:pt x="1107394" y="-1074"/>
                    <a:pt x="1148080" y="859"/>
                    <a:pt x="1188720" y="859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40883C6-954F-2590-300F-A1363DCDE531}"/>
              </a:ext>
            </a:extLst>
          </p:cNvPr>
          <p:cNvSpPr/>
          <p:nvPr/>
        </p:nvSpPr>
        <p:spPr>
          <a:xfrm>
            <a:off x="3369507" y="4432300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9B8BD6-D1BD-4BD2-22DB-952025D0A434}"/>
              </a:ext>
            </a:extLst>
          </p:cNvPr>
          <p:cNvSpPr txBox="1"/>
          <p:nvPr/>
        </p:nvSpPr>
        <p:spPr>
          <a:xfrm flipH="1">
            <a:off x="4000142" y="4508683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9C8B0C-F9E7-CCA8-04DA-AB7CC89E9C2A}"/>
              </a:ext>
            </a:extLst>
          </p:cNvPr>
          <p:cNvSpPr/>
          <p:nvPr/>
        </p:nvSpPr>
        <p:spPr>
          <a:xfrm>
            <a:off x="3369507" y="4800680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8EAAE0-90C0-7302-7C6E-E458BB254BF6}"/>
              </a:ext>
            </a:extLst>
          </p:cNvPr>
          <p:cNvSpPr txBox="1"/>
          <p:nvPr/>
        </p:nvSpPr>
        <p:spPr>
          <a:xfrm flipH="1">
            <a:off x="3887931" y="4888185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1D0FC7-252A-9C2A-41BD-17292C3345F2}"/>
              </a:ext>
            </a:extLst>
          </p:cNvPr>
          <p:cNvSpPr/>
          <p:nvPr/>
        </p:nvSpPr>
        <p:spPr>
          <a:xfrm>
            <a:off x="4855999" y="2519648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FC437C-5A83-54B5-9C4C-BA34E77FE65E}"/>
              </a:ext>
            </a:extLst>
          </p:cNvPr>
          <p:cNvSpPr txBox="1"/>
          <p:nvPr/>
        </p:nvSpPr>
        <p:spPr>
          <a:xfrm flipH="1">
            <a:off x="5486634" y="2596031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267F0B-70AE-1525-F04B-61A7A3E50F0E}"/>
              </a:ext>
            </a:extLst>
          </p:cNvPr>
          <p:cNvSpPr/>
          <p:nvPr/>
        </p:nvSpPr>
        <p:spPr>
          <a:xfrm>
            <a:off x="4855999" y="2888028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82B350-9210-A6EF-C8A2-3823EA96235C}"/>
              </a:ext>
            </a:extLst>
          </p:cNvPr>
          <p:cNvSpPr txBox="1"/>
          <p:nvPr/>
        </p:nvSpPr>
        <p:spPr>
          <a:xfrm flipH="1">
            <a:off x="5374423" y="2975533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FA2DEC-81D7-311E-7014-55E481ED1A70}"/>
              </a:ext>
            </a:extLst>
          </p:cNvPr>
          <p:cNvSpPr/>
          <p:nvPr/>
        </p:nvSpPr>
        <p:spPr>
          <a:xfrm>
            <a:off x="6425657" y="2176094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324ACD-EA7D-4269-F684-A45C444CCAC7}"/>
              </a:ext>
            </a:extLst>
          </p:cNvPr>
          <p:cNvSpPr txBox="1"/>
          <p:nvPr/>
        </p:nvSpPr>
        <p:spPr>
          <a:xfrm flipH="1">
            <a:off x="7056292" y="2252477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34388BB-9BA8-455C-F846-CB77E15A2B89}"/>
              </a:ext>
            </a:extLst>
          </p:cNvPr>
          <p:cNvSpPr/>
          <p:nvPr/>
        </p:nvSpPr>
        <p:spPr>
          <a:xfrm>
            <a:off x="6425657" y="2544474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EDD324-0B53-2694-246A-64D57EB13BF7}"/>
              </a:ext>
            </a:extLst>
          </p:cNvPr>
          <p:cNvSpPr txBox="1"/>
          <p:nvPr/>
        </p:nvSpPr>
        <p:spPr>
          <a:xfrm flipH="1">
            <a:off x="6944081" y="2631979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90925F9-8E32-A94F-2F51-E9AE12A4E44F}"/>
              </a:ext>
            </a:extLst>
          </p:cNvPr>
          <p:cNvSpPr/>
          <p:nvPr/>
        </p:nvSpPr>
        <p:spPr>
          <a:xfrm>
            <a:off x="6439430" y="2266454"/>
            <a:ext cx="1188720" cy="77160"/>
          </a:xfrm>
          <a:custGeom>
            <a:avLst/>
            <a:gdLst>
              <a:gd name="connsiteX0" fmla="*/ 0 w 1188720"/>
              <a:gd name="connsiteY0" fmla="*/ 8479 h 77160"/>
              <a:gd name="connsiteX1" fmla="*/ 129540 w 1188720"/>
              <a:gd name="connsiteY1" fmla="*/ 16099 h 77160"/>
              <a:gd name="connsiteX2" fmla="*/ 137160 w 1188720"/>
              <a:gd name="connsiteY2" fmla="*/ 61819 h 77160"/>
              <a:gd name="connsiteX3" fmla="*/ 190500 w 1188720"/>
              <a:gd name="connsiteY3" fmla="*/ 69439 h 77160"/>
              <a:gd name="connsiteX4" fmla="*/ 220980 w 1188720"/>
              <a:gd name="connsiteY4" fmla="*/ 77059 h 77160"/>
              <a:gd name="connsiteX5" fmla="*/ 411480 w 1188720"/>
              <a:gd name="connsiteY5" fmla="*/ 61819 h 77160"/>
              <a:gd name="connsiteX6" fmla="*/ 441960 w 1188720"/>
              <a:gd name="connsiteY6" fmla="*/ 46579 h 77160"/>
              <a:gd name="connsiteX7" fmla="*/ 457200 w 1188720"/>
              <a:gd name="connsiteY7" fmla="*/ 23719 h 77160"/>
              <a:gd name="connsiteX8" fmla="*/ 487680 w 1188720"/>
              <a:gd name="connsiteY8" fmla="*/ 8479 h 77160"/>
              <a:gd name="connsiteX9" fmla="*/ 716280 w 1188720"/>
              <a:gd name="connsiteY9" fmla="*/ 16099 h 77160"/>
              <a:gd name="connsiteX10" fmla="*/ 1028700 w 1188720"/>
              <a:gd name="connsiteY10" fmla="*/ 8479 h 77160"/>
              <a:gd name="connsiteX11" fmla="*/ 1066800 w 1188720"/>
              <a:gd name="connsiteY11" fmla="*/ 859 h 77160"/>
              <a:gd name="connsiteX12" fmla="*/ 1188720 w 1188720"/>
              <a:gd name="connsiteY12" fmla="*/ 859 h 7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8720" h="77160">
                <a:moveTo>
                  <a:pt x="0" y="8479"/>
                </a:moveTo>
                <a:cubicBezTo>
                  <a:pt x="43180" y="11019"/>
                  <a:pt x="89226" y="422"/>
                  <a:pt x="129540" y="16099"/>
                </a:cubicBezTo>
                <a:cubicBezTo>
                  <a:pt x="143940" y="21699"/>
                  <a:pt x="125533" y="51645"/>
                  <a:pt x="137160" y="61819"/>
                </a:cubicBezTo>
                <a:cubicBezTo>
                  <a:pt x="150677" y="73646"/>
                  <a:pt x="172829" y="66226"/>
                  <a:pt x="190500" y="69439"/>
                </a:cubicBezTo>
                <a:cubicBezTo>
                  <a:pt x="200804" y="71312"/>
                  <a:pt x="210820" y="74519"/>
                  <a:pt x="220980" y="77059"/>
                </a:cubicBezTo>
                <a:cubicBezTo>
                  <a:pt x="231258" y="76570"/>
                  <a:pt x="360612" y="80894"/>
                  <a:pt x="411480" y="61819"/>
                </a:cubicBezTo>
                <a:cubicBezTo>
                  <a:pt x="422116" y="57831"/>
                  <a:pt x="431800" y="51659"/>
                  <a:pt x="441960" y="46579"/>
                </a:cubicBezTo>
                <a:cubicBezTo>
                  <a:pt x="447040" y="38959"/>
                  <a:pt x="450165" y="29582"/>
                  <a:pt x="457200" y="23719"/>
                </a:cubicBezTo>
                <a:cubicBezTo>
                  <a:pt x="465926" y="16447"/>
                  <a:pt x="476326" y="8813"/>
                  <a:pt x="487680" y="8479"/>
                </a:cubicBezTo>
                <a:lnTo>
                  <a:pt x="716280" y="16099"/>
                </a:lnTo>
                <a:lnTo>
                  <a:pt x="1028700" y="8479"/>
                </a:lnTo>
                <a:cubicBezTo>
                  <a:pt x="1041639" y="7916"/>
                  <a:pt x="1053863" y="1475"/>
                  <a:pt x="1066800" y="859"/>
                </a:cubicBezTo>
                <a:cubicBezTo>
                  <a:pt x="1107394" y="-1074"/>
                  <a:pt x="1148080" y="859"/>
                  <a:pt x="1188720" y="859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D1A4A23-ABDB-406D-CCB0-9C88E590F7E0}"/>
              </a:ext>
            </a:extLst>
          </p:cNvPr>
          <p:cNvSpPr/>
          <p:nvPr/>
        </p:nvSpPr>
        <p:spPr>
          <a:xfrm>
            <a:off x="8307103" y="1265452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0508AA-D4E4-BC21-65E5-50BA2D678ADB}"/>
              </a:ext>
            </a:extLst>
          </p:cNvPr>
          <p:cNvSpPr txBox="1"/>
          <p:nvPr/>
        </p:nvSpPr>
        <p:spPr>
          <a:xfrm flipH="1">
            <a:off x="8937738" y="1341835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670003-14B9-8BEC-5789-6F42FEF4133D}"/>
              </a:ext>
            </a:extLst>
          </p:cNvPr>
          <p:cNvSpPr/>
          <p:nvPr/>
        </p:nvSpPr>
        <p:spPr>
          <a:xfrm>
            <a:off x="8307103" y="1633832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F6325AF-9AEE-4367-A428-FF52A44B2F3D}"/>
              </a:ext>
            </a:extLst>
          </p:cNvPr>
          <p:cNvSpPr txBox="1"/>
          <p:nvPr/>
        </p:nvSpPr>
        <p:spPr>
          <a:xfrm flipH="1">
            <a:off x="8825527" y="1721337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DAAAD07-E2C5-0E75-5353-15142777B19E}"/>
              </a:ext>
            </a:extLst>
          </p:cNvPr>
          <p:cNvSpPr/>
          <p:nvPr/>
        </p:nvSpPr>
        <p:spPr>
          <a:xfrm>
            <a:off x="8788952" y="2785470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198474-7246-DC7C-0030-05E0E0DA2117}"/>
              </a:ext>
            </a:extLst>
          </p:cNvPr>
          <p:cNvSpPr txBox="1"/>
          <p:nvPr/>
        </p:nvSpPr>
        <p:spPr>
          <a:xfrm flipH="1">
            <a:off x="9419587" y="2861853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CBB755C-71A7-B6D8-8CF5-B0C877242539}"/>
              </a:ext>
            </a:extLst>
          </p:cNvPr>
          <p:cNvSpPr/>
          <p:nvPr/>
        </p:nvSpPr>
        <p:spPr>
          <a:xfrm>
            <a:off x="8788952" y="3153850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9D77BA-060B-C822-4942-21AD984B014F}"/>
              </a:ext>
            </a:extLst>
          </p:cNvPr>
          <p:cNvSpPr txBox="1"/>
          <p:nvPr/>
        </p:nvSpPr>
        <p:spPr>
          <a:xfrm flipH="1">
            <a:off x="9307376" y="3241355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EB0601E-C94D-4A4D-AFD9-F578171F9670}"/>
              </a:ext>
            </a:extLst>
          </p:cNvPr>
          <p:cNvSpPr/>
          <p:nvPr/>
        </p:nvSpPr>
        <p:spPr>
          <a:xfrm>
            <a:off x="7548102" y="4497466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D8384E-2E04-9510-A7F2-B243986C9987}"/>
              </a:ext>
            </a:extLst>
          </p:cNvPr>
          <p:cNvSpPr txBox="1"/>
          <p:nvPr/>
        </p:nvSpPr>
        <p:spPr>
          <a:xfrm flipH="1">
            <a:off x="8178737" y="4573849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D7B430-785C-FBDF-0EF2-6FC18C6E7405}"/>
              </a:ext>
            </a:extLst>
          </p:cNvPr>
          <p:cNvSpPr/>
          <p:nvPr/>
        </p:nvSpPr>
        <p:spPr>
          <a:xfrm>
            <a:off x="7548102" y="4865846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10CC765-915C-53E4-4AAD-548E5F55C9F1}"/>
              </a:ext>
            </a:extLst>
          </p:cNvPr>
          <p:cNvSpPr txBox="1"/>
          <p:nvPr/>
        </p:nvSpPr>
        <p:spPr>
          <a:xfrm flipH="1">
            <a:off x="8066526" y="4907631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B8C6D07-5E84-3A06-398B-3210FC8D81F0}"/>
              </a:ext>
            </a:extLst>
          </p:cNvPr>
          <p:cNvSpPr/>
          <p:nvPr/>
        </p:nvSpPr>
        <p:spPr>
          <a:xfrm>
            <a:off x="3375660" y="4540750"/>
            <a:ext cx="1181100" cy="16010"/>
          </a:xfrm>
          <a:custGeom>
            <a:avLst/>
            <a:gdLst>
              <a:gd name="connsiteX0" fmla="*/ 0 w 1181100"/>
              <a:gd name="connsiteY0" fmla="*/ 8390 h 16010"/>
              <a:gd name="connsiteX1" fmla="*/ 144780 w 1181100"/>
              <a:gd name="connsiteY1" fmla="*/ 770 h 16010"/>
              <a:gd name="connsiteX2" fmla="*/ 655320 w 1181100"/>
              <a:gd name="connsiteY2" fmla="*/ 16010 h 16010"/>
              <a:gd name="connsiteX3" fmla="*/ 868680 w 1181100"/>
              <a:gd name="connsiteY3" fmla="*/ 8390 h 16010"/>
              <a:gd name="connsiteX4" fmla="*/ 967740 w 1181100"/>
              <a:gd name="connsiteY4" fmla="*/ 770 h 16010"/>
              <a:gd name="connsiteX5" fmla="*/ 1181100 w 1181100"/>
              <a:gd name="connsiteY5" fmla="*/ 770 h 1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1100" h="16010">
                <a:moveTo>
                  <a:pt x="0" y="8390"/>
                </a:moveTo>
                <a:cubicBezTo>
                  <a:pt x="48260" y="5850"/>
                  <a:pt x="96453" y="770"/>
                  <a:pt x="144780" y="770"/>
                </a:cubicBezTo>
                <a:cubicBezTo>
                  <a:pt x="523965" y="770"/>
                  <a:pt x="449259" y="-4596"/>
                  <a:pt x="655320" y="16010"/>
                </a:cubicBezTo>
                <a:lnTo>
                  <a:pt x="868680" y="8390"/>
                </a:lnTo>
                <a:cubicBezTo>
                  <a:pt x="901758" y="6776"/>
                  <a:pt x="934632" y="1578"/>
                  <a:pt x="967740" y="770"/>
                </a:cubicBezTo>
                <a:cubicBezTo>
                  <a:pt x="1038839" y="-964"/>
                  <a:pt x="1109980" y="770"/>
                  <a:pt x="1181100" y="7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C707A3F1-DDBF-2FB4-F09D-CB8242A8D165}"/>
              </a:ext>
            </a:extLst>
          </p:cNvPr>
          <p:cNvSpPr/>
          <p:nvPr/>
        </p:nvSpPr>
        <p:spPr>
          <a:xfrm>
            <a:off x="3375660" y="4869180"/>
            <a:ext cx="1188720" cy="114300"/>
          </a:xfrm>
          <a:custGeom>
            <a:avLst/>
            <a:gdLst>
              <a:gd name="connsiteX0" fmla="*/ 0 w 1188720"/>
              <a:gd name="connsiteY0" fmla="*/ 114300 h 114300"/>
              <a:gd name="connsiteX1" fmla="*/ 38100 w 1188720"/>
              <a:gd name="connsiteY1" fmla="*/ 106680 h 114300"/>
              <a:gd name="connsiteX2" fmla="*/ 99060 w 1188720"/>
              <a:gd name="connsiteY2" fmla="*/ 91440 h 114300"/>
              <a:gd name="connsiteX3" fmla="*/ 121920 w 1188720"/>
              <a:gd name="connsiteY3" fmla="*/ 68580 h 114300"/>
              <a:gd name="connsiteX4" fmla="*/ 137160 w 1188720"/>
              <a:gd name="connsiteY4" fmla="*/ 45720 h 114300"/>
              <a:gd name="connsiteX5" fmla="*/ 182880 w 1188720"/>
              <a:gd name="connsiteY5" fmla="*/ 30480 h 114300"/>
              <a:gd name="connsiteX6" fmla="*/ 236220 w 1188720"/>
              <a:gd name="connsiteY6" fmla="*/ 15240 h 114300"/>
              <a:gd name="connsiteX7" fmla="*/ 289560 w 1188720"/>
              <a:gd name="connsiteY7" fmla="*/ 0 h 114300"/>
              <a:gd name="connsiteX8" fmla="*/ 350520 w 1188720"/>
              <a:gd name="connsiteY8" fmla="*/ 7620 h 114300"/>
              <a:gd name="connsiteX9" fmla="*/ 419100 w 1188720"/>
              <a:gd name="connsiteY9" fmla="*/ 15240 h 114300"/>
              <a:gd name="connsiteX10" fmla="*/ 457200 w 1188720"/>
              <a:gd name="connsiteY10" fmla="*/ 22860 h 114300"/>
              <a:gd name="connsiteX11" fmla="*/ 502920 w 1188720"/>
              <a:gd name="connsiteY11" fmla="*/ 30480 h 114300"/>
              <a:gd name="connsiteX12" fmla="*/ 586740 w 1188720"/>
              <a:gd name="connsiteY12" fmla="*/ 53340 h 114300"/>
              <a:gd name="connsiteX13" fmla="*/ 632460 w 1188720"/>
              <a:gd name="connsiteY13" fmla="*/ 60960 h 114300"/>
              <a:gd name="connsiteX14" fmla="*/ 1188720 w 1188720"/>
              <a:gd name="connsiteY14" fmla="*/ 6096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8720" h="114300">
                <a:moveTo>
                  <a:pt x="0" y="114300"/>
                </a:moveTo>
                <a:cubicBezTo>
                  <a:pt x="12700" y="111760"/>
                  <a:pt x="25480" y="109592"/>
                  <a:pt x="38100" y="106680"/>
                </a:cubicBezTo>
                <a:cubicBezTo>
                  <a:pt x="58509" y="101970"/>
                  <a:pt x="99060" y="91440"/>
                  <a:pt x="99060" y="91440"/>
                </a:cubicBezTo>
                <a:cubicBezTo>
                  <a:pt x="106680" y="83820"/>
                  <a:pt x="115021" y="76859"/>
                  <a:pt x="121920" y="68580"/>
                </a:cubicBezTo>
                <a:cubicBezTo>
                  <a:pt x="127783" y="61545"/>
                  <a:pt x="129394" y="50574"/>
                  <a:pt x="137160" y="45720"/>
                </a:cubicBezTo>
                <a:cubicBezTo>
                  <a:pt x="150783" y="37206"/>
                  <a:pt x="167295" y="34376"/>
                  <a:pt x="182880" y="30480"/>
                </a:cubicBezTo>
                <a:cubicBezTo>
                  <a:pt x="278165" y="6659"/>
                  <a:pt x="159698" y="37104"/>
                  <a:pt x="236220" y="15240"/>
                </a:cubicBezTo>
                <a:cubicBezTo>
                  <a:pt x="303197" y="-3896"/>
                  <a:pt x="234750" y="18270"/>
                  <a:pt x="289560" y="0"/>
                </a:cubicBezTo>
                <a:lnTo>
                  <a:pt x="350520" y="7620"/>
                </a:lnTo>
                <a:cubicBezTo>
                  <a:pt x="373363" y="10307"/>
                  <a:pt x="396330" y="11987"/>
                  <a:pt x="419100" y="15240"/>
                </a:cubicBezTo>
                <a:cubicBezTo>
                  <a:pt x="431921" y="17072"/>
                  <a:pt x="444457" y="20543"/>
                  <a:pt x="457200" y="22860"/>
                </a:cubicBezTo>
                <a:cubicBezTo>
                  <a:pt x="472401" y="25624"/>
                  <a:pt x="487680" y="27940"/>
                  <a:pt x="502920" y="30480"/>
                </a:cubicBezTo>
                <a:cubicBezTo>
                  <a:pt x="550761" y="54401"/>
                  <a:pt x="520105" y="43088"/>
                  <a:pt x="586740" y="53340"/>
                </a:cubicBezTo>
                <a:cubicBezTo>
                  <a:pt x="602011" y="55689"/>
                  <a:pt x="617020" y="60399"/>
                  <a:pt x="632460" y="60960"/>
                </a:cubicBezTo>
                <a:cubicBezTo>
                  <a:pt x="978019" y="73526"/>
                  <a:pt x="924995" y="71949"/>
                  <a:pt x="1188720" y="6096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84E1996-AB42-57F8-162F-EE0F65DA77C3}"/>
              </a:ext>
            </a:extLst>
          </p:cNvPr>
          <p:cNvSpPr/>
          <p:nvPr/>
        </p:nvSpPr>
        <p:spPr>
          <a:xfrm>
            <a:off x="4853940" y="2613564"/>
            <a:ext cx="1188720" cy="106776"/>
          </a:xfrm>
          <a:custGeom>
            <a:avLst/>
            <a:gdLst>
              <a:gd name="connsiteX0" fmla="*/ 0 w 1188720"/>
              <a:gd name="connsiteY0" fmla="*/ 7716 h 106776"/>
              <a:gd name="connsiteX1" fmla="*/ 91440 w 1188720"/>
              <a:gd name="connsiteY1" fmla="*/ 22956 h 106776"/>
              <a:gd name="connsiteX2" fmla="*/ 182880 w 1188720"/>
              <a:gd name="connsiteY2" fmla="*/ 38196 h 106776"/>
              <a:gd name="connsiteX3" fmla="*/ 205740 w 1188720"/>
              <a:gd name="connsiteY3" fmla="*/ 91536 h 106776"/>
              <a:gd name="connsiteX4" fmla="*/ 281940 w 1188720"/>
              <a:gd name="connsiteY4" fmla="*/ 106776 h 106776"/>
              <a:gd name="connsiteX5" fmla="*/ 480060 w 1188720"/>
              <a:gd name="connsiteY5" fmla="*/ 91536 h 106776"/>
              <a:gd name="connsiteX6" fmla="*/ 502920 w 1188720"/>
              <a:gd name="connsiteY6" fmla="*/ 76296 h 106776"/>
              <a:gd name="connsiteX7" fmla="*/ 594360 w 1188720"/>
              <a:gd name="connsiteY7" fmla="*/ 61056 h 106776"/>
              <a:gd name="connsiteX8" fmla="*/ 617220 w 1188720"/>
              <a:gd name="connsiteY8" fmla="*/ 45816 h 106776"/>
              <a:gd name="connsiteX9" fmla="*/ 640080 w 1188720"/>
              <a:gd name="connsiteY9" fmla="*/ 22956 h 106776"/>
              <a:gd name="connsiteX10" fmla="*/ 678180 w 1188720"/>
              <a:gd name="connsiteY10" fmla="*/ 15336 h 106776"/>
              <a:gd name="connsiteX11" fmla="*/ 998220 w 1188720"/>
              <a:gd name="connsiteY11" fmla="*/ 22956 h 106776"/>
              <a:gd name="connsiteX12" fmla="*/ 1051560 w 1188720"/>
              <a:gd name="connsiteY12" fmla="*/ 30576 h 106776"/>
              <a:gd name="connsiteX13" fmla="*/ 1143000 w 1188720"/>
              <a:gd name="connsiteY13" fmla="*/ 15336 h 106776"/>
              <a:gd name="connsiteX14" fmla="*/ 1188720 w 1188720"/>
              <a:gd name="connsiteY14" fmla="*/ 96 h 10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8720" h="106776">
                <a:moveTo>
                  <a:pt x="0" y="7716"/>
                </a:moveTo>
                <a:cubicBezTo>
                  <a:pt x="30480" y="12796"/>
                  <a:pt x="60778" y="19123"/>
                  <a:pt x="91440" y="22956"/>
                </a:cubicBezTo>
                <a:cubicBezTo>
                  <a:pt x="162792" y="31875"/>
                  <a:pt x="132533" y="25609"/>
                  <a:pt x="182880" y="38196"/>
                </a:cubicBezTo>
                <a:cubicBezTo>
                  <a:pt x="186102" y="47863"/>
                  <a:pt x="198207" y="87770"/>
                  <a:pt x="205740" y="91536"/>
                </a:cubicBezTo>
                <a:cubicBezTo>
                  <a:pt x="228908" y="103120"/>
                  <a:pt x="281940" y="106776"/>
                  <a:pt x="281940" y="106776"/>
                </a:cubicBezTo>
                <a:cubicBezTo>
                  <a:pt x="347980" y="101696"/>
                  <a:pt x="414446" y="100586"/>
                  <a:pt x="480060" y="91536"/>
                </a:cubicBezTo>
                <a:cubicBezTo>
                  <a:pt x="489132" y="90285"/>
                  <a:pt x="494502" y="79904"/>
                  <a:pt x="502920" y="76296"/>
                </a:cubicBezTo>
                <a:cubicBezTo>
                  <a:pt x="523651" y="67411"/>
                  <a:pt x="580918" y="62736"/>
                  <a:pt x="594360" y="61056"/>
                </a:cubicBezTo>
                <a:cubicBezTo>
                  <a:pt x="601980" y="55976"/>
                  <a:pt x="610185" y="51679"/>
                  <a:pt x="617220" y="45816"/>
                </a:cubicBezTo>
                <a:cubicBezTo>
                  <a:pt x="625499" y="38917"/>
                  <a:pt x="630441" y="27775"/>
                  <a:pt x="640080" y="22956"/>
                </a:cubicBezTo>
                <a:cubicBezTo>
                  <a:pt x="651664" y="17164"/>
                  <a:pt x="665480" y="17876"/>
                  <a:pt x="678180" y="15336"/>
                </a:cubicBezTo>
                <a:lnTo>
                  <a:pt x="998220" y="22956"/>
                </a:lnTo>
                <a:cubicBezTo>
                  <a:pt x="1016166" y="23688"/>
                  <a:pt x="1033599" y="30576"/>
                  <a:pt x="1051560" y="30576"/>
                </a:cubicBezTo>
                <a:cubicBezTo>
                  <a:pt x="1070463" y="30576"/>
                  <a:pt x="1121367" y="19663"/>
                  <a:pt x="1143000" y="15336"/>
                </a:cubicBezTo>
                <a:cubicBezTo>
                  <a:pt x="1178024" y="-2176"/>
                  <a:pt x="1162121" y="96"/>
                  <a:pt x="1188720" y="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56BDEF-D928-068C-A105-65C5648E8ED7}"/>
              </a:ext>
            </a:extLst>
          </p:cNvPr>
          <p:cNvSpPr/>
          <p:nvPr/>
        </p:nvSpPr>
        <p:spPr>
          <a:xfrm>
            <a:off x="4861560" y="2986629"/>
            <a:ext cx="1196340" cy="149793"/>
          </a:xfrm>
          <a:custGeom>
            <a:avLst/>
            <a:gdLst>
              <a:gd name="connsiteX0" fmla="*/ 0 w 1196340"/>
              <a:gd name="connsiteY0" fmla="*/ 411 h 149793"/>
              <a:gd name="connsiteX1" fmla="*/ 38100 w 1196340"/>
              <a:gd name="connsiteY1" fmla="*/ 8031 h 149793"/>
              <a:gd name="connsiteX2" fmla="*/ 121920 w 1196340"/>
              <a:gd name="connsiteY2" fmla="*/ 15651 h 149793"/>
              <a:gd name="connsiteX3" fmla="*/ 167640 w 1196340"/>
              <a:gd name="connsiteY3" fmla="*/ 30891 h 149793"/>
              <a:gd name="connsiteX4" fmla="*/ 175260 w 1196340"/>
              <a:gd name="connsiteY4" fmla="*/ 137571 h 149793"/>
              <a:gd name="connsiteX5" fmla="*/ 335280 w 1196340"/>
              <a:gd name="connsiteY5" fmla="*/ 129951 h 149793"/>
              <a:gd name="connsiteX6" fmla="*/ 342900 w 1196340"/>
              <a:gd name="connsiteY6" fmla="*/ 107091 h 149793"/>
              <a:gd name="connsiteX7" fmla="*/ 358140 w 1196340"/>
              <a:gd name="connsiteY7" fmla="*/ 15651 h 149793"/>
              <a:gd name="connsiteX8" fmla="*/ 678180 w 1196340"/>
              <a:gd name="connsiteY8" fmla="*/ 15651 h 149793"/>
              <a:gd name="connsiteX9" fmla="*/ 1127760 w 1196340"/>
              <a:gd name="connsiteY9" fmla="*/ 8031 h 149793"/>
              <a:gd name="connsiteX10" fmla="*/ 1196340 w 1196340"/>
              <a:gd name="connsiteY10" fmla="*/ 411 h 14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6340" h="149793">
                <a:moveTo>
                  <a:pt x="0" y="411"/>
                </a:moveTo>
                <a:cubicBezTo>
                  <a:pt x="12700" y="2951"/>
                  <a:pt x="25249" y="6425"/>
                  <a:pt x="38100" y="8031"/>
                </a:cubicBezTo>
                <a:cubicBezTo>
                  <a:pt x="65939" y="11511"/>
                  <a:pt x="94292" y="10775"/>
                  <a:pt x="121920" y="15651"/>
                </a:cubicBezTo>
                <a:cubicBezTo>
                  <a:pt x="137740" y="18443"/>
                  <a:pt x="167640" y="30891"/>
                  <a:pt x="167640" y="30891"/>
                </a:cubicBezTo>
                <a:cubicBezTo>
                  <a:pt x="170180" y="66451"/>
                  <a:pt x="144567" y="119434"/>
                  <a:pt x="175260" y="137571"/>
                </a:cubicBezTo>
                <a:cubicBezTo>
                  <a:pt x="221234" y="164737"/>
                  <a:pt x="282741" y="139504"/>
                  <a:pt x="335280" y="129951"/>
                </a:cubicBezTo>
                <a:cubicBezTo>
                  <a:pt x="343183" y="128514"/>
                  <a:pt x="340952" y="114883"/>
                  <a:pt x="342900" y="107091"/>
                </a:cubicBezTo>
                <a:cubicBezTo>
                  <a:pt x="350328" y="77378"/>
                  <a:pt x="353839" y="45758"/>
                  <a:pt x="358140" y="15651"/>
                </a:cubicBezTo>
                <a:cubicBezTo>
                  <a:pt x="514918" y="33071"/>
                  <a:pt x="386038" y="22002"/>
                  <a:pt x="678180" y="15651"/>
                </a:cubicBezTo>
                <a:lnTo>
                  <a:pt x="1127760" y="8031"/>
                </a:lnTo>
                <a:cubicBezTo>
                  <a:pt x="1170561" y="-2669"/>
                  <a:pt x="1147767" y="411"/>
                  <a:pt x="1196340" y="41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9D821E93-2689-A7B8-DABA-58E1F0F9BDF7}"/>
              </a:ext>
            </a:extLst>
          </p:cNvPr>
          <p:cNvSpPr/>
          <p:nvPr/>
        </p:nvSpPr>
        <p:spPr>
          <a:xfrm>
            <a:off x="7559040" y="4610100"/>
            <a:ext cx="1188720" cy="190500"/>
          </a:xfrm>
          <a:custGeom>
            <a:avLst/>
            <a:gdLst>
              <a:gd name="connsiteX0" fmla="*/ 0 w 1188720"/>
              <a:gd name="connsiteY0" fmla="*/ 0 h 190500"/>
              <a:gd name="connsiteX1" fmla="*/ 91440 w 1188720"/>
              <a:gd name="connsiteY1" fmla="*/ 15240 h 190500"/>
              <a:gd name="connsiteX2" fmla="*/ 99060 w 1188720"/>
              <a:gd name="connsiteY2" fmla="*/ 38100 h 190500"/>
              <a:gd name="connsiteX3" fmla="*/ 114300 w 1188720"/>
              <a:gd name="connsiteY3" fmla="*/ 190500 h 190500"/>
              <a:gd name="connsiteX4" fmla="*/ 220980 w 1188720"/>
              <a:gd name="connsiteY4" fmla="*/ 182880 h 190500"/>
              <a:gd name="connsiteX5" fmla="*/ 236220 w 1188720"/>
              <a:gd name="connsiteY5" fmla="*/ 152400 h 190500"/>
              <a:gd name="connsiteX6" fmla="*/ 243840 w 1188720"/>
              <a:gd name="connsiteY6" fmla="*/ 114300 h 190500"/>
              <a:gd name="connsiteX7" fmla="*/ 259080 w 1188720"/>
              <a:gd name="connsiteY7" fmla="*/ 15240 h 190500"/>
              <a:gd name="connsiteX8" fmla="*/ 1021080 w 1188720"/>
              <a:gd name="connsiteY8" fmla="*/ 22860 h 190500"/>
              <a:gd name="connsiteX9" fmla="*/ 1059180 w 1188720"/>
              <a:gd name="connsiteY9" fmla="*/ 30480 h 190500"/>
              <a:gd name="connsiteX10" fmla="*/ 1165860 w 1188720"/>
              <a:gd name="connsiteY10" fmla="*/ 22860 h 190500"/>
              <a:gd name="connsiteX11" fmla="*/ 1188720 w 1188720"/>
              <a:gd name="connsiteY11" fmla="*/ 2286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" h="190500">
                <a:moveTo>
                  <a:pt x="0" y="0"/>
                </a:moveTo>
                <a:cubicBezTo>
                  <a:pt x="30480" y="5080"/>
                  <a:pt x="62599" y="4147"/>
                  <a:pt x="91440" y="15240"/>
                </a:cubicBezTo>
                <a:cubicBezTo>
                  <a:pt x="98937" y="18123"/>
                  <a:pt x="97623" y="30197"/>
                  <a:pt x="99060" y="38100"/>
                </a:cubicBezTo>
                <a:cubicBezTo>
                  <a:pt x="106084" y="76731"/>
                  <a:pt x="111536" y="157332"/>
                  <a:pt x="114300" y="190500"/>
                </a:cubicBezTo>
                <a:cubicBezTo>
                  <a:pt x="149860" y="187960"/>
                  <a:pt x="186952" y="193514"/>
                  <a:pt x="220980" y="182880"/>
                </a:cubicBezTo>
                <a:cubicBezTo>
                  <a:pt x="231822" y="179492"/>
                  <a:pt x="232628" y="163176"/>
                  <a:pt x="236220" y="152400"/>
                </a:cubicBezTo>
                <a:cubicBezTo>
                  <a:pt x="240316" y="140113"/>
                  <a:pt x="241523" y="127043"/>
                  <a:pt x="243840" y="114300"/>
                </a:cubicBezTo>
                <a:cubicBezTo>
                  <a:pt x="250888" y="75533"/>
                  <a:pt x="253372" y="55197"/>
                  <a:pt x="259080" y="15240"/>
                </a:cubicBezTo>
                <a:lnTo>
                  <a:pt x="1021080" y="22860"/>
                </a:lnTo>
                <a:cubicBezTo>
                  <a:pt x="1034029" y="23107"/>
                  <a:pt x="1046228" y="30480"/>
                  <a:pt x="1059180" y="30480"/>
                </a:cubicBezTo>
                <a:cubicBezTo>
                  <a:pt x="1094831" y="30480"/>
                  <a:pt x="1130271" y="24953"/>
                  <a:pt x="1165860" y="22860"/>
                </a:cubicBezTo>
                <a:cubicBezTo>
                  <a:pt x="1173467" y="22413"/>
                  <a:pt x="1181100" y="22860"/>
                  <a:pt x="1188720" y="228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8094788-4C91-34DB-D577-DB07A744A1D0}"/>
              </a:ext>
            </a:extLst>
          </p:cNvPr>
          <p:cNvSpPr/>
          <p:nvPr/>
        </p:nvSpPr>
        <p:spPr>
          <a:xfrm>
            <a:off x="7559040" y="4960620"/>
            <a:ext cx="1188720" cy="175260"/>
          </a:xfrm>
          <a:custGeom>
            <a:avLst/>
            <a:gdLst>
              <a:gd name="connsiteX0" fmla="*/ 0 w 1188720"/>
              <a:gd name="connsiteY0" fmla="*/ 175260 h 175260"/>
              <a:gd name="connsiteX1" fmla="*/ 76200 w 1188720"/>
              <a:gd name="connsiteY1" fmla="*/ 167640 h 175260"/>
              <a:gd name="connsiteX2" fmla="*/ 83820 w 1188720"/>
              <a:gd name="connsiteY2" fmla="*/ 129540 h 175260"/>
              <a:gd name="connsiteX3" fmla="*/ 99060 w 1188720"/>
              <a:gd name="connsiteY3" fmla="*/ 38100 h 175260"/>
              <a:gd name="connsiteX4" fmla="*/ 106680 w 1188720"/>
              <a:gd name="connsiteY4" fmla="*/ 7620 h 175260"/>
              <a:gd name="connsiteX5" fmla="*/ 129540 w 1188720"/>
              <a:gd name="connsiteY5" fmla="*/ 0 h 175260"/>
              <a:gd name="connsiteX6" fmla="*/ 266700 w 1188720"/>
              <a:gd name="connsiteY6" fmla="*/ 22860 h 175260"/>
              <a:gd name="connsiteX7" fmla="*/ 281940 w 1188720"/>
              <a:gd name="connsiteY7" fmla="*/ 99060 h 175260"/>
              <a:gd name="connsiteX8" fmla="*/ 289560 w 1188720"/>
              <a:gd name="connsiteY8" fmla="*/ 121920 h 175260"/>
              <a:gd name="connsiteX9" fmla="*/ 297180 w 1188720"/>
              <a:gd name="connsiteY9" fmla="*/ 160020 h 175260"/>
              <a:gd name="connsiteX10" fmla="*/ 320040 w 1188720"/>
              <a:gd name="connsiteY10" fmla="*/ 167640 h 175260"/>
              <a:gd name="connsiteX11" fmla="*/ 373380 w 1188720"/>
              <a:gd name="connsiteY11" fmla="*/ 175260 h 175260"/>
              <a:gd name="connsiteX12" fmla="*/ 1188720 w 1188720"/>
              <a:gd name="connsiteY12" fmla="*/ 16764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8720" h="175260">
                <a:moveTo>
                  <a:pt x="0" y="175260"/>
                </a:moveTo>
                <a:cubicBezTo>
                  <a:pt x="25400" y="172720"/>
                  <a:pt x="53790" y="179864"/>
                  <a:pt x="76200" y="167640"/>
                </a:cubicBezTo>
                <a:cubicBezTo>
                  <a:pt x="87570" y="161438"/>
                  <a:pt x="81569" y="142294"/>
                  <a:pt x="83820" y="129540"/>
                </a:cubicBezTo>
                <a:cubicBezTo>
                  <a:pt x="89190" y="99110"/>
                  <a:pt x="91566" y="68078"/>
                  <a:pt x="99060" y="38100"/>
                </a:cubicBezTo>
                <a:cubicBezTo>
                  <a:pt x="101600" y="27940"/>
                  <a:pt x="100138" y="15798"/>
                  <a:pt x="106680" y="7620"/>
                </a:cubicBezTo>
                <a:cubicBezTo>
                  <a:pt x="111698" y="1348"/>
                  <a:pt x="121920" y="2540"/>
                  <a:pt x="129540" y="0"/>
                </a:cubicBezTo>
                <a:cubicBezTo>
                  <a:pt x="175260" y="7620"/>
                  <a:pt x="227838" y="-2401"/>
                  <a:pt x="266700" y="22860"/>
                </a:cubicBezTo>
                <a:cubicBezTo>
                  <a:pt x="288418" y="36977"/>
                  <a:pt x="273749" y="74486"/>
                  <a:pt x="281940" y="99060"/>
                </a:cubicBezTo>
                <a:cubicBezTo>
                  <a:pt x="284480" y="106680"/>
                  <a:pt x="287612" y="114128"/>
                  <a:pt x="289560" y="121920"/>
                </a:cubicBezTo>
                <a:cubicBezTo>
                  <a:pt x="292701" y="134485"/>
                  <a:pt x="289996" y="149244"/>
                  <a:pt x="297180" y="160020"/>
                </a:cubicBezTo>
                <a:cubicBezTo>
                  <a:pt x="301635" y="166703"/>
                  <a:pt x="312164" y="166065"/>
                  <a:pt x="320040" y="167640"/>
                </a:cubicBezTo>
                <a:cubicBezTo>
                  <a:pt x="337652" y="171162"/>
                  <a:pt x="355600" y="172720"/>
                  <a:pt x="373380" y="175260"/>
                </a:cubicBezTo>
                <a:lnTo>
                  <a:pt x="1188720" y="16764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E1A5E6-33E5-C87B-08E5-7694CCE34F48}"/>
              </a:ext>
            </a:extLst>
          </p:cNvPr>
          <p:cNvCxnSpPr>
            <a:cxnSpLocks/>
          </p:cNvCxnSpPr>
          <p:nvPr/>
        </p:nvCxnSpPr>
        <p:spPr>
          <a:xfrm>
            <a:off x="8785736" y="2886118"/>
            <a:ext cx="1211704" cy="18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A27E28B-E27C-C2A8-8621-8813DD0BA128}"/>
              </a:ext>
            </a:extLst>
          </p:cNvPr>
          <p:cNvCxnSpPr>
            <a:cxnSpLocks/>
          </p:cNvCxnSpPr>
          <p:nvPr/>
        </p:nvCxnSpPr>
        <p:spPr>
          <a:xfrm>
            <a:off x="8778116" y="3251878"/>
            <a:ext cx="1211704" cy="186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B2DEEEA-B547-47B8-2689-8DB4CF55A2D6}"/>
              </a:ext>
            </a:extLst>
          </p:cNvPr>
          <p:cNvSpPr/>
          <p:nvPr/>
        </p:nvSpPr>
        <p:spPr>
          <a:xfrm>
            <a:off x="6439430" y="2602800"/>
            <a:ext cx="1173480" cy="199059"/>
          </a:xfrm>
          <a:custGeom>
            <a:avLst/>
            <a:gdLst>
              <a:gd name="connsiteX0" fmla="*/ 0 w 1173480"/>
              <a:gd name="connsiteY0" fmla="*/ 939 h 199059"/>
              <a:gd name="connsiteX1" fmla="*/ 76200 w 1173480"/>
              <a:gd name="connsiteY1" fmla="*/ 8559 h 199059"/>
              <a:gd name="connsiteX2" fmla="*/ 99060 w 1173480"/>
              <a:gd name="connsiteY2" fmla="*/ 16179 h 199059"/>
              <a:gd name="connsiteX3" fmla="*/ 114300 w 1173480"/>
              <a:gd name="connsiteY3" fmla="*/ 39039 h 199059"/>
              <a:gd name="connsiteX4" fmla="*/ 121920 w 1173480"/>
              <a:gd name="connsiteY4" fmla="*/ 69519 h 199059"/>
              <a:gd name="connsiteX5" fmla="*/ 137160 w 1173480"/>
              <a:gd name="connsiteY5" fmla="*/ 145719 h 199059"/>
              <a:gd name="connsiteX6" fmla="*/ 160020 w 1173480"/>
              <a:gd name="connsiteY6" fmla="*/ 191439 h 199059"/>
              <a:gd name="connsiteX7" fmla="*/ 190500 w 1173480"/>
              <a:gd name="connsiteY7" fmla="*/ 199059 h 199059"/>
              <a:gd name="connsiteX8" fmla="*/ 388620 w 1173480"/>
              <a:gd name="connsiteY8" fmla="*/ 191439 h 199059"/>
              <a:gd name="connsiteX9" fmla="*/ 419100 w 1173480"/>
              <a:gd name="connsiteY9" fmla="*/ 168579 h 199059"/>
              <a:gd name="connsiteX10" fmla="*/ 449580 w 1173480"/>
              <a:gd name="connsiteY10" fmla="*/ 160959 h 199059"/>
              <a:gd name="connsiteX11" fmla="*/ 472440 w 1173480"/>
              <a:gd name="connsiteY11" fmla="*/ 153339 h 199059"/>
              <a:gd name="connsiteX12" fmla="*/ 518160 w 1173480"/>
              <a:gd name="connsiteY12" fmla="*/ 115239 h 199059"/>
              <a:gd name="connsiteX13" fmla="*/ 541020 w 1173480"/>
              <a:gd name="connsiteY13" fmla="*/ 92379 h 199059"/>
              <a:gd name="connsiteX14" fmla="*/ 601980 w 1173480"/>
              <a:gd name="connsiteY14" fmla="*/ 77139 h 199059"/>
              <a:gd name="connsiteX15" fmla="*/ 647700 w 1173480"/>
              <a:gd name="connsiteY15" fmla="*/ 46659 h 199059"/>
              <a:gd name="connsiteX16" fmla="*/ 716280 w 1173480"/>
              <a:gd name="connsiteY16" fmla="*/ 23799 h 199059"/>
              <a:gd name="connsiteX17" fmla="*/ 739140 w 1173480"/>
              <a:gd name="connsiteY17" fmla="*/ 16179 h 199059"/>
              <a:gd name="connsiteX18" fmla="*/ 762000 w 1173480"/>
              <a:gd name="connsiteY18" fmla="*/ 8559 h 199059"/>
              <a:gd name="connsiteX19" fmla="*/ 899160 w 1173480"/>
              <a:gd name="connsiteY19" fmla="*/ 16179 h 199059"/>
              <a:gd name="connsiteX20" fmla="*/ 1036320 w 1173480"/>
              <a:gd name="connsiteY20" fmla="*/ 8559 h 199059"/>
              <a:gd name="connsiteX21" fmla="*/ 1059180 w 1173480"/>
              <a:gd name="connsiteY21" fmla="*/ 939 h 199059"/>
              <a:gd name="connsiteX22" fmla="*/ 1173480 w 1173480"/>
              <a:gd name="connsiteY22" fmla="*/ 939 h 19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3480" h="199059">
                <a:moveTo>
                  <a:pt x="0" y="939"/>
                </a:moveTo>
                <a:cubicBezTo>
                  <a:pt x="25400" y="3479"/>
                  <a:pt x="50970" y="4677"/>
                  <a:pt x="76200" y="8559"/>
                </a:cubicBezTo>
                <a:cubicBezTo>
                  <a:pt x="84139" y="9780"/>
                  <a:pt x="92788" y="11161"/>
                  <a:pt x="99060" y="16179"/>
                </a:cubicBezTo>
                <a:cubicBezTo>
                  <a:pt x="106211" y="21900"/>
                  <a:pt x="109220" y="31419"/>
                  <a:pt x="114300" y="39039"/>
                </a:cubicBezTo>
                <a:cubicBezTo>
                  <a:pt x="116840" y="49199"/>
                  <a:pt x="119726" y="59279"/>
                  <a:pt x="121920" y="69519"/>
                </a:cubicBezTo>
                <a:cubicBezTo>
                  <a:pt x="127347" y="94847"/>
                  <a:pt x="128969" y="121145"/>
                  <a:pt x="137160" y="145719"/>
                </a:cubicBezTo>
                <a:cubicBezTo>
                  <a:pt x="141507" y="158759"/>
                  <a:pt x="147359" y="182998"/>
                  <a:pt x="160020" y="191439"/>
                </a:cubicBezTo>
                <a:cubicBezTo>
                  <a:pt x="168734" y="197248"/>
                  <a:pt x="180340" y="196519"/>
                  <a:pt x="190500" y="199059"/>
                </a:cubicBezTo>
                <a:cubicBezTo>
                  <a:pt x="256540" y="196519"/>
                  <a:pt x="323111" y="200174"/>
                  <a:pt x="388620" y="191439"/>
                </a:cubicBezTo>
                <a:cubicBezTo>
                  <a:pt x="401209" y="189761"/>
                  <a:pt x="407741" y="174259"/>
                  <a:pt x="419100" y="168579"/>
                </a:cubicBezTo>
                <a:cubicBezTo>
                  <a:pt x="428467" y="163895"/>
                  <a:pt x="439510" y="163836"/>
                  <a:pt x="449580" y="160959"/>
                </a:cubicBezTo>
                <a:cubicBezTo>
                  <a:pt x="457303" y="158752"/>
                  <a:pt x="464820" y="155879"/>
                  <a:pt x="472440" y="153339"/>
                </a:cubicBezTo>
                <a:cubicBezTo>
                  <a:pt x="539226" y="86553"/>
                  <a:pt x="454507" y="168283"/>
                  <a:pt x="518160" y="115239"/>
                </a:cubicBezTo>
                <a:cubicBezTo>
                  <a:pt x="526439" y="108340"/>
                  <a:pt x="531381" y="97198"/>
                  <a:pt x="541020" y="92379"/>
                </a:cubicBezTo>
                <a:cubicBezTo>
                  <a:pt x="608577" y="58600"/>
                  <a:pt x="553449" y="104101"/>
                  <a:pt x="601980" y="77139"/>
                </a:cubicBezTo>
                <a:cubicBezTo>
                  <a:pt x="617991" y="68244"/>
                  <a:pt x="630324" y="52451"/>
                  <a:pt x="647700" y="46659"/>
                </a:cubicBezTo>
                <a:lnTo>
                  <a:pt x="716280" y="23799"/>
                </a:lnTo>
                <a:lnTo>
                  <a:pt x="739140" y="16179"/>
                </a:lnTo>
                <a:lnTo>
                  <a:pt x="762000" y="8559"/>
                </a:lnTo>
                <a:cubicBezTo>
                  <a:pt x="807720" y="11099"/>
                  <a:pt x="853369" y="16179"/>
                  <a:pt x="899160" y="16179"/>
                </a:cubicBezTo>
                <a:cubicBezTo>
                  <a:pt x="944951" y="16179"/>
                  <a:pt x="990736" y="12900"/>
                  <a:pt x="1036320" y="8559"/>
                </a:cubicBezTo>
                <a:cubicBezTo>
                  <a:pt x="1044316" y="7797"/>
                  <a:pt x="1051160" y="1385"/>
                  <a:pt x="1059180" y="939"/>
                </a:cubicBezTo>
                <a:cubicBezTo>
                  <a:pt x="1097221" y="-1174"/>
                  <a:pt x="1135380" y="939"/>
                  <a:pt x="1173480" y="93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AFF1A7C-73F7-978E-113F-F3E993206EDC}"/>
              </a:ext>
            </a:extLst>
          </p:cNvPr>
          <p:cNvSpPr/>
          <p:nvPr/>
        </p:nvSpPr>
        <p:spPr>
          <a:xfrm>
            <a:off x="8313420" y="1349554"/>
            <a:ext cx="1181100" cy="217047"/>
          </a:xfrm>
          <a:custGeom>
            <a:avLst/>
            <a:gdLst>
              <a:gd name="connsiteX0" fmla="*/ 0 w 1181100"/>
              <a:gd name="connsiteY0" fmla="*/ 14426 h 217047"/>
              <a:gd name="connsiteX1" fmla="*/ 137160 w 1181100"/>
              <a:gd name="connsiteY1" fmla="*/ 29666 h 217047"/>
              <a:gd name="connsiteX2" fmla="*/ 152400 w 1181100"/>
              <a:gd name="connsiteY2" fmla="*/ 60146 h 217047"/>
              <a:gd name="connsiteX3" fmla="*/ 198120 w 1181100"/>
              <a:gd name="connsiteY3" fmla="*/ 212546 h 217047"/>
              <a:gd name="connsiteX4" fmla="*/ 335280 w 1181100"/>
              <a:gd name="connsiteY4" fmla="*/ 151586 h 217047"/>
              <a:gd name="connsiteX5" fmla="*/ 327660 w 1181100"/>
              <a:gd name="connsiteY5" fmla="*/ 113486 h 217047"/>
              <a:gd name="connsiteX6" fmla="*/ 365760 w 1181100"/>
              <a:gd name="connsiteY6" fmla="*/ 98246 h 217047"/>
              <a:gd name="connsiteX7" fmla="*/ 518160 w 1181100"/>
              <a:gd name="connsiteY7" fmla="*/ 75386 h 217047"/>
              <a:gd name="connsiteX8" fmla="*/ 525780 w 1181100"/>
              <a:gd name="connsiteY8" fmla="*/ 6806 h 217047"/>
              <a:gd name="connsiteX9" fmla="*/ 739140 w 1181100"/>
              <a:gd name="connsiteY9" fmla="*/ 14426 h 217047"/>
              <a:gd name="connsiteX10" fmla="*/ 960120 w 1181100"/>
              <a:gd name="connsiteY10" fmla="*/ 6806 h 217047"/>
              <a:gd name="connsiteX11" fmla="*/ 1181100 w 1181100"/>
              <a:gd name="connsiteY11" fmla="*/ 6806 h 21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1100" h="217047">
                <a:moveTo>
                  <a:pt x="0" y="14426"/>
                </a:moveTo>
                <a:cubicBezTo>
                  <a:pt x="45720" y="19506"/>
                  <a:pt x="93099" y="16448"/>
                  <a:pt x="137160" y="29666"/>
                </a:cubicBezTo>
                <a:cubicBezTo>
                  <a:pt x="148040" y="32930"/>
                  <a:pt x="150931" y="48882"/>
                  <a:pt x="152400" y="60146"/>
                </a:cubicBezTo>
                <a:cubicBezTo>
                  <a:pt x="173300" y="220379"/>
                  <a:pt x="109255" y="194773"/>
                  <a:pt x="198120" y="212546"/>
                </a:cubicBezTo>
                <a:cubicBezTo>
                  <a:pt x="354410" y="204320"/>
                  <a:pt x="352123" y="252641"/>
                  <a:pt x="335280" y="151586"/>
                </a:cubicBezTo>
                <a:cubicBezTo>
                  <a:pt x="333151" y="138811"/>
                  <a:pt x="330200" y="126186"/>
                  <a:pt x="327660" y="113486"/>
                </a:cubicBezTo>
                <a:cubicBezTo>
                  <a:pt x="340360" y="108406"/>
                  <a:pt x="352219" y="100180"/>
                  <a:pt x="365760" y="98246"/>
                </a:cubicBezTo>
                <a:cubicBezTo>
                  <a:pt x="529000" y="74926"/>
                  <a:pt x="442895" y="113018"/>
                  <a:pt x="518160" y="75386"/>
                </a:cubicBezTo>
                <a:cubicBezTo>
                  <a:pt x="520700" y="52526"/>
                  <a:pt x="503608" y="12923"/>
                  <a:pt x="525780" y="6806"/>
                </a:cubicBezTo>
                <a:cubicBezTo>
                  <a:pt x="594383" y="-12119"/>
                  <a:pt x="667975" y="14426"/>
                  <a:pt x="739140" y="14426"/>
                </a:cubicBezTo>
                <a:cubicBezTo>
                  <a:pt x="812844" y="14426"/>
                  <a:pt x="886427" y="8077"/>
                  <a:pt x="960120" y="6806"/>
                </a:cubicBezTo>
                <a:cubicBezTo>
                  <a:pt x="1033769" y="5536"/>
                  <a:pt x="1107440" y="6806"/>
                  <a:pt x="1181100" y="68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459AD86-C2D2-E10B-3DF2-2DDC47CEFB50}"/>
              </a:ext>
            </a:extLst>
          </p:cNvPr>
          <p:cNvSpPr/>
          <p:nvPr/>
        </p:nvSpPr>
        <p:spPr>
          <a:xfrm>
            <a:off x="8313420" y="1737360"/>
            <a:ext cx="1203960" cy="15240"/>
          </a:xfrm>
          <a:custGeom>
            <a:avLst/>
            <a:gdLst>
              <a:gd name="connsiteX0" fmla="*/ 0 w 1203960"/>
              <a:gd name="connsiteY0" fmla="*/ 15240 h 15240"/>
              <a:gd name="connsiteX1" fmla="*/ 449580 w 1203960"/>
              <a:gd name="connsiteY1" fmla="*/ 7620 h 15240"/>
              <a:gd name="connsiteX2" fmla="*/ 533400 w 1203960"/>
              <a:gd name="connsiteY2" fmla="*/ 0 h 15240"/>
              <a:gd name="connsiteX3" fmla="*/ 723900 w 1203960"/>
              <a:gd name="connsiteY3" fmla="*/ 7620 h 15240"/>
              <a:gd name="connsiteX4" fmla="*/ 1203960 w 1203960"/>
              <a:gd name="connsiteY4" fmla="*/ 7620 h 1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5240">
                <a:moveTo>
                  <a:pt x="0" y="15240"/>
                </a:moveTo>
                <a:lnTo>
                  <a:pt x="449580" y="7620"/>
                </a:lnTo>
                <a:cubicBezTo>
                  <a:pt x="477624" y="6819"/>
                  <a:pt x="505345" y="0"/>
                  <a:pt x="533400" y="0"/>
                </a:cubicBezTo>
                <a:cubicBezTo>
                  <a:pt x="596951" y="0"/>
                  <a:pt x="660353" y="6898"/>
                  <a:pt x="723900" y="7620"/>
                </a:cubicBezTo>
                <a:cubicBezTo>
                  <a:pt x="883910" y="9438"/>
                  <a:pt x="1043940" y="7620"/>
                  <a:pt x="1203960" y="762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CB2C5CE0-E92C-27B4-67EB-C8955DC0C62B}"/>
              </a:ext>
            </a:extLst>
          </p:cNvPr>
          <p:cNvSpPr/>
          <p:nvPr/>
        </p:nvSpPr>
        <p:spPr>
          <a:xfrm>
            <a:off x="6526635" y="4338231"/>
            <a:ext cx="122745" cy="15923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CF1DC5-53C4-FAFB-8F19-66C4987C5049}"/>
              </a:ext>
            </a:extLst>
          </p:cNvPr>
          <p:cNvSpPr/>
          <p:nvPr/>
        </p:nvSpPr>
        <p:spPr>
          <a:xfrm>
            <a:off x="6686014" y="3567491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4BF5F-816C-5F98-43F1-34A2FD50F055}"/>
              </a:ext>
            </a:extLst>
          </p:cNvPr>
          <p:cNvSpPr txBox="1"/>
          <p:nvPr/>
        </p:nvSpPr>
        <p:spPr>
          <a:xfrm flipH="1">
            <a:off x="7311569" y="3643874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47C287-2D27-D881-D503-B91A233784E3}"/>
              </a:ext>
            </a:extLst>
          </p:cNvPr>
          <p:cNvSpPr/>
          <p:nvPr/>
        </p:nvSpPr>
        <p:spPr>
          <a:xfrm>
            <a:off x="6680934" y="3935871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850A2-B2B0-26F6-A50B-CFABD99AD37E}"/>
              </a:ext>
            </a:extLst>
          </p:cNvPr>
          <p:cNvSpPr txBox="1"/>
          <p:nvPr/>
        </p:nvSpPr>
        <p:spPr>
          <a:xfrm flipH="1">
            <a:off x="7210092" y="3891286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B2580EA-8155-85A4-AA87-843BFA0C8D80}"/>
              </a:ext>
            </a:extLst>
          </p:cNvPr>
          <p:cNvSpPr/>
          <p:nvPr/>
        </p:nvSpPr>
        <p:spPr>
          <a:xfrm>
            <a:off x="6695440" y="3616960"/>
            <a:ext cx="1188720" cy="224857"/>
          </a:xfrm>
          <a:custGeom>
            <a:avLst/>
            <a:gdLst>
              <a:gd name="connsiteX0" fmla="*/ 0 w 1188720"/>
              <a:gd name="connsiteY0" fmla="*/ 55880 h 224857"/>
              <a:gd name="connsiteX1" fmla="*/ 116840 w 1188720"/>
              <a:gd name="connsiteY1" fmla="*/ 50800 h 224857"/>
              <a:gd name="connsiteX2" fmla="*/ 127000 w 1188720"/>
              <a:gd name="connsiteY2" fmla="*/ 66040 h 224857"/>
              <a:gd name="connsiteX3" fmla="*/ 137160 w 1188720"/>
              <a:gd name="connsiteY3" fmla="*/ 106680 h 224857"/>
              <a:gd name="connsiteX4" fmla="*/ 142240 w 1188720"/>
              <a:gd name="connsiteY4" fmla="*/ 223520 h 224857"/>
              <a:gd name="connsiteX5" fmla="*/ 157480 w 1188720"/>
              <a:gd name="connsiteY5" fmla="*/ 208280 h 224857"/>
              <a:gd name="connsiteX6" fmla="*/ 198120 w 1188720"/>
              <a:gd name="connsiteY6" fmla="*/ 187960 h 224857"/>
              <a:gd name="connsiteX7" fmla="*/ 228600 w 1188720"/>
              <a:gd name="connsiteY7" fmla="*/ 172720 h 224857"/>
              <a:gd name="connsiteX8" fmla="*/ 259080 w 1188720"/>
              <a:gd name="connsiteY8" fmla="*/ 152400 h 224857"/>
              <a:gd name="connsiteX9" fmla="*/ 274320 w 1188720"/>
              <a:gd name="connsiteY9" fmla="*/ 142240 h 224857"/>
              <a:gd name="connsiteX10" fmla="*/ 289560 w 1188720"/>
              <a:gd name="connsiteY10" fmla="*/ 132080 h 224857"/>
              <a:gd name="connsiteX11" fmla="*/ 304800 w 1188720"/>
              <a:gd name="connsiteY11" fmla="*/ 121920 h 224857"/>
              <a:gd name="connsiteX12" fmla="*/ 320040 w 1188720"/>
              <a:gd name="connsiteY12" fmla="*/ 106680 h 224857"/>
              <a:gd name="connsiteX13" fmla="*/ 360680 w 1188720"/>
              <a:gd name="connsiteY13" fmla="*/ 86360 h 224857"/>
              <a:gd name="connsiteX14" fmla="*/ 370840 w 1188720"/>
              <a:gd name="connsiteY14" fmla="*/ 71120 h 224857"/>
              <a:gd name="connsiteX15" fmla="*/ 401320 w 1188720"/>
              <a:gd name="connsiteY15" fmla="*/ 55880 h 224857"/>
              <a:gd name="connsiteX16" fmla="*/ 472440 w 1188720"/>
              <a:gd name="connsiteY16" fmla="*/ 45720 h 224857"/>
              <a:gd name="connsiteX17" fmla="*/ 497840 w 1188720"/>
              <a:gd name="connsiteY17" fmla="*/ 40640 h 224857"/>
              <a:gd name="connsiteX18" fmla="*/ 574040 w 1188720"/>
              <a:gd name="connsiteY18" fmla="*/ 30480 h 224857"/>
              <a:gd name="connsiteX19" fmla="*/ 599440 w 1188720"/>
              <a:gd name="connsiteY19" fmla="*/ 25400 h 224857"/>
              <a:gd name="connsiteX20" fmla="*/ 741680 w 1188720"/>
              <a:gd name="connsiteY20" fmla="*/ 20320 h 224857"/>
              <a:gd name="connsiteX21" fmla="*/ 797560 w 1188720"/>
              <a:gd name="connsiteY21" fmla="*/ 15240 h 224857"/>
              <a:gd name="connsiteX22" fmla="*/ 848360 w 1188720"/>
              <a:gd name="connsiteY22" fmla="*/ 10160 h 224857"/>
              <a:gd name="connsiteX23" fmla="*/ 955040 w 1188720"/>
              <a:gd name="connsiteY23" fmla="*/ 15240 h 224857"/>
              <a:gd name="connsiteX24" fmla="*/ 1112520 w 1188720"/>
              <a:gd name="connsiteY24" fmla="*/ 15240 h 224857"/>
              <a:gd name="connsiteX25" fmla="*/ 1132840 w 1188720"/>
              <a:gd name="connsiteY25" fmla="*/ 10160 h 224857"/>
              <a:gd name="connsiteX26" fmla="*/ 1163320 w 1188720"/>
              <a:gd name="connsiteY26" fmla="*/ 5080 h 224857"/>
              <a:gd name="connsiteX27" fmla="*/ 1188720 w 1188720"/>
              <a:gd name="connsiteY27" fmla="*/ 0 h 22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88720" h="224857">
                <a:moveTo>
                  <a:pt x="0" y="55880"/>
                </a:moveTo>
                <a:cubicBezTo>
                  <a:pt x="38947" y="54187"/>
                  <a:pt x="77981" y="47691"/>
                  <a:pt x="116840" y="50800"/>
                </a:cubicBezTo>
                <a:cubicBezTo>
                  <a:pt x="122926" y="51287"/>
                  <a:pt x="124914" y="60302"/>
                  <a:pt x="127000" y="66040"/>
                </a:cubicBezTo>
                <a:cubicBezTo>
                  <a:pt x="131772" y="79163"/>
                  <a:pt x="137160" y="106680"/>
                  <a:pt x="137160" y="106680"/>
                </a:cubicBezTo>
                <a:cubicBezTo>
                  <a:pt x="134158" y="139705"/>
                  <a:pt x="124662" y="191880"/>
                  <a:pt x="142240" y="223520"/>
                </a:cubicBezTo>
                <a:cubicBezTo>
                  <a:pt x="145729" y="229800"/>
                  <a:pt x="151419" y="212137"/>
                  <a:pt x="157480" y="208280"/>
                </a:cubicBezTo>
                <a:cubicBezTo>
                  <a:pt x="170258" y="200149"/>
                  <a:pt x="185518" y="196361"/>
                  <a:pt x="198120" y="187960"/>
                </a:cubicBezTo>
                <a:cubicBezTo>
                  <a:pt x="265776" y="142856"/>
                  <a:pt x="165504" y="207773"/>
                  <a:pt x="228600" y="172720"/>
                </a:cubicBezTo>
                <a:cubicBezTo>
                  <a:pt x="239274" y="166790"/>
                  <a:pt x="248920" y="159173"/>
                  <a:pt x="259080" y="152400"/>
                </a:cubicBezTo>
                <a:lnTo>
                  <a:pt x="274320" y="142240"/>
                </a:lnTo>
                <a:lnTo>
                  <a:pt x="289560" y="132080"/>
                </a:lnTo>
                <a:cubicBezTo>
                  <a:pt x="294640" y="128693"/>
                  <a:pt x="300483" y="126237"/>
                  <a:pt x="304800" y="121920"/>
                </a:cubicBezTo>
                <a:cubicBezTo>
                  <a:pt x="309880" y="116840"/>
                  <a:pt x="313979" y="110537"/>
                  <a:pt x="320040" y="106680"/>
                </a:cubicBezTo>
                <a:cubicBezTo>
                  <a:pt x="332818" y="98549"/>
                  <a:pt x="360680" y="86360"/>
                  <a:pt x="360680" y="86360"/>
                </a:cubicBezTo>
                <a:cubicBezTo>
                  <a:pt x="364067" y="81280"/>
                  <a:pt x="366523" y="75437"/>
                  <a:pt x="370840" y="71120"/>
                </a:cubicBezTo>
                <a:cubicBezTo>
                  <a:pt x="379117" y="62843"/>
                  <a:pt x="390302" y="58634"/>
                  <a:pt x="401320" y="55880"/>
                </a:cubicBezTo>
                <a:cubicBezTo>
                  <a:pt x="431946" y="48224"/>
                  <a:pt x="435561" y="50988"/>
                  <a:pt x="472440" y="45720"/>
                </a:cubicBezTo>
                <a:cubicBezTo>
                  <a:pt x="480988" y="44499"/>
                  <a:pt x="489306" y="41953"/>
                  <a:pt x="497840" y="40640"/>
                </a:cubicBezTo>
                <a:cubicBezTo>
                  <a:pt x="564619" y="30366"/>
                  <a:pt x="512460" y="40743"/>
                  <a:pt x="574040" y="30480"/>
                </a:cubicBezTo>
                <a:cubicBezTo>
                  <a:pt x="582557" y="29061"/>
                  <a:pt x="590821" y="25922"/>
                  <a:pt x="599440" y="25400"/>
                </a:cubicBezTo>
                <a:cubicBezTo>
                  <a:pt x="646797" y="22530"/>
                  <a:pt x="694267" y="22013"/>
                  <a:pt x="741680" y="20320"/>
                </a:cubicBezTo>
                <a:lnTo>
                  <a:pt x="797560" y="15240"/>
                </a:lnTo>
                <a:cubicBezTo>
                  <a:pt x="814501" y="13627"/>
                  <a:pt x="831342" y="10160"/>
                  <a:pt x="848360" y="10160"/>
                </a:cubicBezTo>
                <a:cubicBezTo>
                  <a:pt x="883960" y="10160"/>
                  <a:pt x="919480" y="13547"/>
                  <a:pt x="955040" y="15240"/>
                </a:cubicBezTo>
                <a:cubicBezTo>
                  <a:pt x="1017824" y="30936"/>
                  <a:pt x="980976" y="23727"/>
                  <a:pt x="1112520" y="15240"/>
                </a:cubicBezTo>
                <a:cubicBezTo>
                  <a:pt x="1119487" y="14790"/>
                  <a:pt x="1125994" y="11529"/>
                  <a:pt x="1132840" y="10160"/>
                </a:cubicBezTo>
                <a:cubicBezTo>
                  <a:pt x="1142940" y="8140"/>
                  <a:pt x="1153186" y="6923"/>
                  <a:pt x="1163320" y="5080"/>
                </a:cubicBezTo>
                <a:cubicBezTo>
                  <a:pt x="1171815" y="3535"/>
                  <a:pt x="1188720" y="0"/>
                  <a:pt x="11887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4B8B647-1067-57B5-F9C5-C2BBC352FFE7}"/>
              </a:ext>
            </a:extLst>
          </p:cNvPr>
          <p:cNvSpPr/>
          <p:nvPr/>
        </p:nvSpPr>
        <p:spPr>
          <a:xfrm>
            <a:off x="6690360" y="4006701"/>
            <a:ext cx="1193800" cy="189379"/>
          </a:xfrm>
          <a:custGeom>
            <a:avLst/>
            <a:gdLst>
              <a:gd name="connsiteX0" fmla="*/ 0 w 1193800"/>
              <a:gd name="connsiteY0" fmla="*/ 189379 h 189379"/>
              <a:gd name="connsiteX1" fmla="*/ 101600 w 1193800"/>
              <a:gd name="connsiteY1" fmla="*/ 184299 h 189379"/>
              <a:gd name="connsiteX2" fmla="*/ 132080 w 1193800"/>
              <a:gd name="connsiteY2" fmla="*/ 174139 h 189379"/>
              <a:gd name="connsiteX3" fmla="*/ 147320 w 1193800"/>
              <a:gd name="connsiteY3" fmla="*/ 158899 h 189379"/>
              <a:gd name="connsiteX4" fmla="*/ 157480 w 1193800"/>
              <a:gd name="connsiteY4" fmla="*/ 118259 h 189379"/>
              <a:gd name="connsiteX5" fmla="*/ 162560 w 1193800"/>
              <a:gd name="connsiteY5" fmla="*/ 21739 h 189379"/>
              <a:gd name="connsiteX6" fmla="*/ 167640 w 1193800"/>
              <a:gd name="connsiteY6" fmla="*/ 1419 h 189379"/>
              <a:gd name="connsiteX7" fmla="*/ 233680 w 1193800"/>
              <a:gd name="connsiteY7" fmla="*/ 6499 h 189379"/>
              <a:gd name="connsiteX8" fmla="*/ 264160 w 1193800"/>
              <a:gd name="connsiteY8" fmla="*/ 21739 h 189379"/>
              <a:gd name="connsiteX9" fmla="*/ 279400 w 1193800"/>
              <a:gd name="connsiteY9" fmla="*/ 26819 h 189379"/>
              <a:gd name="connsiteX10" fmla="*/ 294640 w 1193800"/>
              <a:gd name="connsiteY10" fmla="*/ 42059 h 189379"/>
              <a:gd name="connsiteX11" fmla="*/ 309880 w 1193800"/>
              <a:gd name="connsiteY11" fmla="*/ 47139 h 189379"/>
              <a:gd name="connsiteX12" fmla="*/ 360680 w 1193800"/>
              <a:gd name="connsiteY12" fmla="*/ 87779 h 189379"/>
              <a:gd name="connsiteX13" fmla="*/ 401320 w 1193800"/>
              <a:gd name="connsiteY13" fmla="*/ 108099 h 189379"/>
              <a:gd name="connsiteX14" fmla="*/ 447040 w 1193800"/>
              <a:gd name="connsiteY14" fmla="*/ 123339 h 189379"/>
              <a:gd name="connsiteX15" fmla="*/ 492760 w 1193800"/>
              <a:gd name="connsiteY15" fmla="*/ 138579 h 189379"/>
              <a:gd name="connsiteX16" fmla="*/ 508000 w 1193800"/>
              <a:gd name="connsiteY16" fmla="*/ 143659 h 189379"/>
              <a:gd name="connsiteX17" fmla="*/ 543560 w 1193800"/>
              <a:gd name="connsiteY17" fmla="*/ 148739 h 189379"/>
              <a:gd name="connsiteX18" fmla="*/ 574040 w 1193800"/>
              <a:gd name="connsiteY18" fmla="*/ 158899 h 189379"/>
              <a:gd name="connsiteX19" fmla="*/ 594360 w 1193800"/>
              <a:gd name="connsiteY19" fmla="*/ 169059 h 189379"/>
              <a:gd name="connsiteX20" fmla="*/ 624840 w 1193800"/>
              <a:gd name="connsiteY20" fmla="*/ 174139 h 189379"/>
              <a:gd name="connsiteX21" fmla="*/ 1097280 w 1193800"/>
              <a:gd name="connsiteY21" fmla="*/ 179219 h 189379"/>
              <a:gd name="connsiteX22" fmla="*/ 1193800 w 1193800"/>
              <a:gd name="connsiteY22" fmla="*/ 184299 h 1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3800" h="189379">
                <a:moveTo>
                  <a:pt x="0" y="189379"/>
                </a:moveTo>
                <a:cubicBezTo>
                  <a:pt x="33867" y="187686"/>
                  <a:pt x="67915" y="188186"/>
                  <a:pt x="101600" y="184299"/>
                </a:cubicBezTo>
                <a:cubicBezTo>
                  <a:pt x="112239" y="183071"/>
                  <a:pt x="132080" y="174139"/>
                  <a:pt x="132080" y="174139"/>
                </a:cubicBezTo>
                <a:cubicBezTo>
                  <a:pt x="137160" y="169059"/>
                  <a:pt x="143335" y="164877"/>
                  <a:pt x="147320" y="158899"/>
                </a:cubicBezTo>
                <a:cubicBezTo>
                  <a:pt x="151783" y="152204"/>
                  <a:pt x="156747" y="121923"/>
                  <a:pt x="157480" y="118259"/>
                </a:cubicBezTo>
                <a:cubicBezTo>
                  <a:pt x="159173" y="86086"/>
                  <a:pt x="159769" y="53836"/>
                  <a:pt x="162560" y="21739"/>
                </a:cubicBezTo>
                <a:cubicBezTo>
                  <a:pt x="163165" y="14783"/>
                  <a:pt x="160813" y="2882"/>
                  <a:pt x="167640" y="1419"/>
                </a:cubicBezTo>
                <a:cubicBezTo>
                  <a:pt x="189228" y="-3207"/>
                  <a:pt x="211667" y="4806"/>
                  <a:pt x="233680" y="6499"/>
                </a:cubicBezTo>
                <a:cubicBezTo>
                  <a:pt x="271986" y="19268"/>
                  <a:pt x="224769" y="2044"/>
                  <a:pt x="264160" y="21739"/>
                </a:cubicBezTo>
                <a:cubicBezTo>
                  <a:pt x="268949" y="24134"/>
                  <a:pt x="274320" y="25126"/>
                  <a:pt x="279400" y="26819"/>
                </a:cubicBezTo>
                <a:cubicBezTo>
                  <a:pt x="284480" y="31899"/>
                  <a:pt x="288662" y="38074"/>
                  <a:pt x="294640" y="42059"/>
                </a:cubicBezTo>
                <a:cubicBezTo>
                  <a:pt x="299095" y="45029"/>
                  <a:pt x="305699" y="43794"/>
                  <a:pt x="309880" y="47139"/>
                </a:cubicBezTo>
                <a:cubicBezTo>
                  <a:pt x="366089" y="92106"/>
                  <a:pt x="324150" y="75602"/>
                  <a:pt x="360680" y="87779"/>
                </a:cubicBezTo>
                <a:cubicBezTo>
                  <a:pt x="405809" y="121626"/>
                  <a:pt x="356934" y="89076"/>
                  <a:pt x="401320" y="108099"/>
                </a:cubicBezTo>
                <a:cubicBezTo>
                  <a:pt x="446776" y="127580"/>
                  <a:pt x="374020" y="111169"/>
                  <a:pt x="447040" y="123339"/>
                </a:cubicBezTo>
                <a:cubicBezTo>
                  <a:pt x="473555" y="141016"/>
                  <a:pt x="451695" y="129453"/>
                  <a:pt x="492760" y="138579"/>
                </a:cubicBezTo>
                <a:cubicBezTo>
                  <a:pt x="497987" y="139741"/>
                  <a:pt x="502749" y="142609"/>
                  <a:pt x="508000" y="143659"/>
                </a:cubicBezTo>
                <a:cubicBezTo>
                  <a:pt x="519741" y="146007"/>
                  <a:pt x="531707" y="147046"/>
                  <a:pt x="543560" y="148739"/>
                </a:cubicBezTo>
                <a:cubicBezTo>
                  <a:pt x="553720" y="152126"/>
                  <a:pt x="564461" y="154110"/>
                  <a:pt x="574040" y="158899"/>
                </a:cubicBezTo>
                <a:cubicBezTo>
                  <a:pt x="580813" y="162286"/>
                  <a:pt x="587107" y="166883"/>
                  <a:pt x="594360" y="169059"/>
                </a:cubicBezTo>
                <a:cubicBezTo>
                  <a:pt x="604226" y="172019"/>
                  <a:pt x="614542" y="173931"/>
                  <a:pt x="624840" y="174139"/>
                </a:cubicBezTo>
                <a:lnTo>
                  <a:pt x="1097280" y="179219"/>
                </a:lnTo>
                <a:cubicBezTo>
                  <a:pt x="1145926" y="188948"/>
                  <a:pt x="1114046" y="184299"/>
                  <a:pt x="1193800" y="18429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87C0E-0A17-F763-8999-DE0ED276EE64}"/>
              </a:ext>
            </a:extLst>
          </p:cNvPr>
          <p:cNvSpPr txBox="1"/>
          <p:nvPr/>
        </p:nvSpPr>
        <p:spPr>
          <a:xfrm>
            <a:off x="245072" y="6146938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Hefti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Henken,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GB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Quantifying Disaster Resilience of a Community with Interdependent Civil Infrastructure Systems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 and Infrastructure Engineering.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9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C736CE7B-3E0D-A2D8-56C4-455076AEC422}"/>
              </a:ext>
            </a:extLst>
          </p:cNvPr>
          <p:cNvSpPr txBox="1"/>
          <p:nvPr/>
        </p:nvSpPr>
        <p:spPr>
          <a:xfrm flipH="1">
            <a:off x="4435184" y="4502741"/>
            <a:ext cx="117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Repair Rate</a:t>
            </a:r>
            <a:endParaRPr lang="LID4096" sz="1400" dirty="0">
              <a:solidFill>
                <a:srgbClr val="008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45F724C-1948-C10D-5F4D-598CAD0C8928}"/>
              </a:ext>
            </a:extLst>
          </p:cNvPr>
          <p:cNvSpPr/>
          <p:nvPr/>
        </p:nvSpPr>
        <p:spPr>
          <a:xfrm>
            <a:off x="3462618" y="3546680"/>
            <a:ext cx="2737095" cy="14076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8" y="273746"/>
            <a:ext cx="11690297" cy="538670"/>
          </a:xfrm>
        </p:spPr>
        <p:txBody>
          <a:bodyPr/>
          <a:lstStyle/>
          <a:p>
            <a:r>
              <a:rPr lang="de-DE" dirty="0" err="1"/>
              <a:t>Component‘s</a:t>
            </a:r>
            <a:r>
              <a:rPr lang="de-DE" dirty="0"/>
              <a:t> post-</a:t>
            </a:r>
            <a:r>
              <a:rPr lang="de-DE" dirty="0" err="1"/>
              <a:t>disaster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408C1BA9-C15F-3D63-CF58-DEBDE02184BB}"/>
              </a:ext>
            </a:extLst>
          </p:cNvPr>
          <p:cNvSpPr/>
          <p:nvPr/>
        </p:nvSpPr>
        <p:spPr>
          <a:xfrm>
            <a:off x="1542225" y="3490398"/>
            <a:ext cx="1176099" cy="14963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62C150-5F21-172A-8D6D-A33AA920752F}"/>
              </a:ext>
            </a:extLst>
          </p:cNvPr>
          <p:cNvSpPr/>
          <p:nvPr/>
        </p:nvSpPr>
        <p:spPr>
          <a:xfrm>
            <a:off x="7736597" y="2740097"/>
            <a:ext cx="2737095" cy="14076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78307-CBCB-0699-3039-CE2A35874D76}"/>
              </a:ext>
            </a:extLst>
          </p:cNvPr>
          <p:cNvSpPr txBox="1"/>
          <p:nvPr/>
        </p:nvSpPr>
        <p:spPr>
          <a:xfrm rot="16200000" flipH="1">
            <a:off x="7267731" y="3300648"/>
            <a:ext cx="651214" cy="28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70745B-CA5F-60E4-E4F7-EE741BAE7F4E}"/>
              </a:ext>
            </a:extLst>
          </p:cNvPr>
          <p:cNvSpPr/>
          <p:nvPr/>
        </p:nvSpPr>
        <p:spPr>
          <a:xfrm>
            <a:off x="7736597" y="4291094"/>
            <a:ext cx="2721028" cy="1250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60B118-9328-27CB-6E05-05A8A67F9332}"/>
              </a:ext>
            </a:extLst>
          </p:cNvPr>
          <p:cNvSpPr txBox="1"/>
          <p:nvPr/>
        </p:nvSpPr>
        <p:spPr>
          <a:xfrm rot="16200000" flipH="1">
            <a:off x="7161240" y="4716562"/>
            <a:ext cx="87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832ACE9-FD49-9B3A-0F8B-8DE9488DCA81}"/>
              </a:ext>
            </a:extLst>
          </p:cNvPr>
          <p:cNvSpPr/>
          <p:nvPr/>
        </p:nvSpPr>
        <p:spPr>
          <a:xfrm>
            <a:off x="7750466" y="4688776"/>
            <a:ext cx="2679477" cy="304247"/>
          </a:xfrm>
          <a:custGeom>
            <a:avLst/>
            <a:gdLst>
              <a:gd name="connsiteX0" fmla="*/ 0 w 1188720"/>
              <a:gd name="connsiteY0" fmla="*/ 8479 h 77160"/>
              <a:gd name="connsiteX1" fmla="*/ 129540 w 1188720"/>
              <a:gd name="connsiteY1" fmla="*/ 16099 h 77160"/>
              <a:gd name="connsiteX2" fmla="*/ 137160 w 1188720"/>
              <a:gd name="connsiteY2" fmla="*/ 61819 h 77160"/>
              <a:gd name="connsiteX3" fmla="*/ 190500 w 1188720"/>
              <a:gd name="connsiteY3" fmla="*/ 69439 h 77160"/>
              <a:gd name="connsiteX4" fmla="*/ 220980 w 1188720"/>
              <a:gd name="connsiteY4" fmla="*/ 77059 h 77160"/>
              <a:gd name="connsiteX5" fmla="*/ 411480 w 1188720"/>
              <a:gd name="connsiteY5" fmla="*/ 61819 h 77160"/>
              <a:gd name="connsiteX6" fmla="*/ 441960 w 1188720"/>
              <a:gd name="connsiteY6" fmla="*/ 46579 h 77160"/>
              <a:gd name="connsiteX7" fmla="*/ 457200 w 1188720"/>
              <a:gd name="connsiteY7" fmla="*/ 23719 h 77160"/>
              <a:gd name="connsiteX8" fmla="*/ 487680 w 1188720"/>
              <a:gd name="connsiteY8" fmla="*/ 8479 h 77160"/>
              <a:gd name="connsiteX9" fmla="*/ 716280 w 1188720"/>
              <a:gd name="connsiteY9" fmla="*/ 16099 h 77160"/>
              <a:gd name="connsiteX10" fmla="*/ 1028700 w 1188720"/>
              <a:gd name="connsiteY10" fmla="*/ 8479 h 77160"/>
              <a:gd name="connsiteX11" fmla="*/ 1066800 w 1188720"/>
              <a:gd name="connsiteY11" fmla="*/ 859 h 77160"/>
              <a:gd name="connsiteX12" fmla="*/ 1188720 w 1188720"/>
              <a:gd name="connsiteY12" fmla="*/ 859 h 77160"/>
              <a:gd name="connsiteX0" fmla="*/ 0 w 1188720"/>
              <a:gd name="connsiteY0" fmla="*/ 8479 h 77160"/>
              <a:gd name="connsiteX1" fmla="*/ 129540 w 1188720"/>
              <a:gd name="connsiteY1" fmla="*/ 16099 h 77160"/>
              <a:gd name="connsiteX2" fmla="*/ 137160 w 1188720"/>
              <a:gd name="connsiteY2" fmla="*/ 61819 h 77160"/>
              <a:gd name="connsiteX3" fmla="*/ 190500 w 1188720"/>
              <a:gd name="connsiteY3" fmla="*/ 69439 h 77160"/>
              <a:gd name="connsiteX4" fmla="*/ 220980 w 1188720"/>
              <a:gd name="connsiteY4" fmla="*/ 77059 h 77160"/>
              <a:gd name="connsiteX5" fmla="*/ 411480 w 1188720"/>
              <a:gd name="connsiteY5" fmla="*/ 61819 h 77160"/>
              <a:gd name="connsiteX6" fmla="*/ 441960 w 1188720"/>
              <a:gd name="connsiteY6" fmla="*/ 46579 h 77160"/>
              <a:gd name="connsiteX7" fmla="*/ 457200 w 1188720"/>
              <a:gd name="connsiteY7" fmla="*/ 23719 h 77160"/>
              <a:gd name="connsiteX8" fmla="*/ 548530 w 1188720"/>
              <a:gd name="connsiteY8" fmla="*/ 10847 h 77160"/>
              <a:gd name="connsiteX9" fmla="*/ 716280 w 1188720"/>
              <a:gd name="connsiteY9" fmla="*/ 16099 h 77160"/>
              <a:gd name="connsiteX10" fmla="*/ 1028700 w 1188720"/>
              <a:gd name="connsiteY10" fmla="*/ 8479 h 77160"/>
              <a:gd name="connsiteX11" fmla="*/ 1066800 w 1188720"/>
              <a:gd name="connsiteY11" fmla="*/ 859 h 77160"/>
              <a:gd name="connsiteX12" fmla="*/ 1188720 w 1188720"/>
              <a:gd name="connsiteY12" fmla="*/ 859 h 77160"/>
              <a:gd name="connsiteX0" fmla="*/ 0 w 1188720"/>
              <a:gd name="connsiteY0" fmla="*/ 8479 h 77160"/>
              <a:gd name="connsiteX1" fmla="*/ 129540 w 1188720"/>
              <a:gd name="connsiteY1" fmla="*/ 16099 h 77160"/>
              <a:gd name="connsiteX2" fmla="*/ 137160 w 1188720"/>
              <a:gd name="connsiteY2" fmla="*/ 61819 h 77160"/>
              <a:gd name="connsiteX3" fmla="*/ 190500 w 1188720"/>
              <a:gd name="connsiteY3" fmla="*/ 69439 h 77160"/>
              <a:gd name="connsiteX4" fmla="*/ 220980 w 1188720"/>
              <a:gd name="connsiteY4" fmla="*/ 77059 h 77160"/>
              <a:gd name="connsiteX5" fmla="*/ 411480 w 1188720"/>
              <a:gd name="connsiteY5" fmla="*/ 61819 h 77160"/>
              <a:gd name="connsiteX6" fmla="*/ 441960 w 1188720"/>
              <a:gd name="connsiteY6" fmla="*/ 46579 h 77160"/>
              <a:gd name="connsiteX7" fmla="*/ 548530 w 1188720"/>
              <a:gd name="connsiteY7" fmla="*/ 10847 h 77160"/>
              <a:gd name="connsiteX8" fmla="*/ 716280 w 1188720"/>
              <a:gd name="connsiteY8" fmla="*/ 16099 h 77160"/>
              <a:gd name="connsiteX9" fmla="*/ 1028700 w 1188720"/>
              <a:gd name="connsiteY9" fmla="*/ 8479 h 77160"/>
              <a:gd name="connsiteX10" fmla="*/ 1066800 w 1188720"/>
              <a:gd name="connsiteY10" fmla="*/ 859 h 77160"/>
              <a:gd name="connsiteX11" fmla="*/ 1188720 w 1188720"/>
              <a:gd name="connsiteY11" fmla="*/ 859 h 77160"/>
              <a:gd name="connsiteX0" fmla="*/ 0 w 1188720"/>
              <a:gd name="connsiteY0" fmla="*/ 8479 h 77059"/>
              <a:gd name="connsiteX1" fmla="*/ 129540 w 1188720"/>
              <a:gd name="connsiteY1" fmla="*/ 16099 h 77059"/>
              <a:gd name="connsiteX2" fmla="*/ 137160 w 1188720"/>
              <a:gd name="connsiteY2" fmla="*/ 61819 h 77059"/>
              <a:gd name="connsiteX3" fmla="*/ 190500 w 1188720"/>
              <a:gd name="connsiteY3" fmla="*/ 69439 h 77059"/>
              <a:gd name="connsiteX4" fmla="*/ 220980 w 1188720"/>
              <a:gd name="connsiteY4" fmla="*/ 77059 h 77059"/>
              <a:gd name="connsiteX5" fmla="*/ 411480 w 1188720"/>
              <a:gd name="connsiteY5" fmla="*/ 61819 h 77059"/>
              <a:gd name="connsiteX6" fmla="*/ 548530 w 1188720"/>
              <a:gd name="connsiteY6" fmla="*/ 10847 h 77059"/>
              <a:gd name="connsiteX7" fmla="*/ 716280 w 1188720"/>
              <a:gd name="connsiteY7" fmla="*/ 16099 h 77059"/>
              <a:gd name="connsiteX8" fmla="*/ 1028700 w 1188720"/>
              <a:gd name="connsiteY8" fmla="*/ 8479 h 77059"/>
              <a:gd name="connsiteX9" fmla="*/ 1066800 w 1188720"/>
              <a:gd name="connsiteY9" fmla="*/ 859 h 77059"/>
              <a:gd name="connsiteX10" fmla="*/ 1188720 w 1188720"/>
              <a:gd name="connsiteY10" fmla="*/ 859 h 77059"/>
              <a:gd name="connsiteX0" fmla="*/ 0 w 1188720"/>
              <a:gd name="connsiteY0" fmla="*/ 8479 h 78129"/>
              <a:gd name="connsiteX1" fmla="*/ 129540 w 1188720"/>
              <a:gd name="connsiteY1" fmla="*/ 16099 h 78129"/>
              <a:gd name="connsiteX2" fmla="*/ 137160 w 1188720"/>
              <a:gd name="connsiteY2" fmla="*/ 61819 h 78129"/>
              <a:gd name="connsiteX3" fmla="*/ 190500 w 1188720"/>
              <a:gd name="connsiteY3" fmla="*/ 69439 h 78129"/>
              <a:gd name="connsiteX4" fmla="*/ 220980 w 1188720"/>
              <a:gd name="connsiteY4" fmla="*/ 77059 h 78129"/>
              <a:gd name="connsiteX5" fmla="*/ 512896 w 1188720"/>
              <a:gd name="connsiteY5" fmla="*/ 71290 h 78129"/>
              <a:gd name="connsiteX6" fmla="*/ 548530 w 1188720"/>
              <a:gd name="connsiteY6" fmla="*/ 10847 h 78129"/>
              <a:gd name="connsiteX7" fmla="*/ 716280 w 1188720"/>
              <a:gd name="connsiteY7" fmla="*/ 16099 h 78129"/>
              <a:gd name="connsiteX8" fmla="*/ 1028700 w 1188720"/>
              <a:gd name="connsiteY8" fmla="*/ 8479 h 78129"/>
              <a:gd name="connsiteX9" fmla="*/ 1066800 w 1188720"/>
              <a:gd name="connsiteY9" fmla="*/ 859 h 78129"/>
              <a:gd name="connsiteX10" fmla="*/ 1188720 w 1188720"/>
              <a:gd name="connsiteY10" fmla="*/ 859 h 78129"/>
              <a:gd name="connsiteX0" fmla="*/ 0 w 1188720"/>
              <a:gd name="connsiteY0" fmla="*/ 8479 h 77059"/>
              <a:gd name="connsiteX1" fmla="*/ 129540 w 1188720"/>
              <a:gd name="connsiteY1" fmla="*/ 16099 h 77059"/>
              <a:gd name="connsiteX2" fmla="*/ 137160 w 1188720"/>
              <a:gd name="connsiteY2" fmla="*/ 61819 h 77059"/>
              <a:gd name="connsiteX3" fmla="*/ 220980 w 1188720"/>
              <a:gd name="connsiteY3" fmla="*/ 77059 h 77059"/>
              <a:gd name="connsiteX4" fmla="*/ 512896 w 1188720"/>
              <a:gd name="connsiteY4" fmla="*/ 71290 h 77059"/>
              <a:gd name="connsiteX5" fmla="*/ 548530 w 1188720"/>
              <a:gd name="connsiteY5" fmla="*/ 10847 h 77059"/>
              <a:gd name="connsiteX6" fmla="*/ 716280 w 1188720"/>
              <a:gd name="connsiteY6" fmla="*/ 16099 h 77059"/>
              <a:gd name="connsiteX7" fmla="*/ 1028700 w 1188720"/>
              <a:gd name="connsiteY7" fmla="*/ 8479 h 77059"/>
              <a:gd name="connsiteX8" fmla="*/ 1066800 w 1188720"/>
              <a:gd name="connsiteY8" fmla="*/ 859 h 77059"/>
              <a:gd name="connsiteX9" fmla="*/ 1188720 w 1188720"/>
              <a:gd name="connsiteY9" fmla="*/ 859 h 77059"/>
              <a:gd name="connsiteX0" fmla="*/ 0 w 1188720"/>
              <a:gd name="connsiteY0" fmla="*/ 8479 h 77059"/>
              <a:gd name="connsiteX1" fmla="*/ 129540 w 1188720"/>
              <a:gd name="connsiteY1" fmla="*/ 16099 h 77059"/>
              <a:gd name="connsiteX2" fmla="*/ 137160 w 1188720"/>
              <a:gd name="connsiteY2" fmla="*/ 61819 h 77059"/>
              <a:gd name="connsiteX3" fmla="*/ 220980 w 1188720"/>
              <a:gd name="connsiteY3" fmla="*/ 77059 h 77059"/>
              <a:gd name="connsiteX4" fmla="*/ 512896 w 1188720"/>
              <a:gd name="connsiteY4" fmla="*/ 71290 h 77059"/>
              <a:gd name="connsiteX5" fmla="*/ 576927 w 1188720"/>
              <a:gd name="connsiteY5" fmla="*/ 13215 h 77059"/>
              <a:gd name="connsiteX6" fmla="*/ 716280 w 1188720"/>
              <a:gd name="connsiteY6" fmla="*/ 16099 h 77059"/>
              <a:gd name="connsiteX7" fmla="*/ 1028700 w 1188720"/>
              <a:gd name="connsiteY7" fmla="*/ 8479 h 77059"/>
              <a:gd name="connsiteX8" fmla="*/ 1066800 w 1188720"/>
              <a:gd name="connsiteY8" fmla="*/ 859 h 77059"/>
              <a:gd name="connsiteX9" fmla="*/ 1188720 w 1188720"/>
              <a:gd name="connsiteY9" fmla="*/ 859 h 77059"/>
              <a:gd name="connsiteX0" fmla="*/ 0 w 1188720"/>
              <a:gd name="connsiteY0" fmla="*/ 8479 h 77059"/>
              <a:gd name="connsiteX1" fmla="*/ 129540 w 1188720"/>
              <a:gd name="connsiteY1" fmla="*/ 16099 h 77059"/>
              <a:gd name="connsiteX2" fmla="*/ 137160 w 1188720"/>
              <a:gd name="connsiteY2" fmla="*/ 61819 h 77059"/>
              <a:gd name="connsiteX3" fmla="*/ 220980 w 1188720"/>
              <a:gd name="connsiteY3" fmla="*/ 77059 h 77059"/>
              <a:gd name="connsiteX4" fmla="*/ 537236 w 1188720"/>
              <a:gd name="connsiteY4" fmla="*/ 73658 h 77059"/>
              <a:gd name="connsiteX5" fmla="*/ 576927 w 1188720"/>
              <a:gd name="connsiteY5" fmla="*/ 13215 h 77059"/>
              <a:gd name="connsiteX6" fmla="*/ 716280 w 1188720"/>
              <a:gd name="connsiteY6" fmla="*/ 16099 h 77059"/>
              <a:gd name="connsiteX7" fmla="*/ 1028700 w 1188720"/>
              <a:gd name="connsiteY7" fmla="*/ 8479 h 77059"/>
              <a:gd name="connsiteX8" fmla="*/ 1066800 w 1188720"/>
              <a:gd name="connsiteY8" fmla="*/ 859 h 77059"/>
              <a:gd name="connsiteX9" fmla="*/ 1188720 w 1188720"/>
              <a:gd name="connsiteY9" fmla="*/ 859 h 77059"/>
              <a:gd name="connsiteX0" fmla="*/ 0 w 1188720"/>
              <a:gd name="connsiteY0" fmla="*/ 8479 h 78785"/>
              <a:gd name="connsiteX1" fmla="*/ 129540 w 1188720"/>
              <a:gd name="connsiteY1" fmla="*/ 16099 h 78785"/>
              <a:gd name="connsiteX2" fmla="*/ 137160 w 1188720"/>
              <a:gd name="connsiteY2" fmla="*/ 61819 h 78785"/>
              <a:gd name="connsiteX3" fmla="*/ 220980 w 1188720"/>
              <a:gd name="connsiteY3" fmla="*/ 77059 h 78785"/>
              <a:gd name="connsiteX4" fmla="*/ 537236 w 1188720"/>
              <a:gd name="connsiteY4" fmla="*/ 73658 h 78785"/>
              <a:gd name="connsiteX5" fmla="*/ 597210 w 1188720"/>
              <a:gd name="connsiteY5" fmla="*/ 17951 h 78785"/>
              <a:gd name="connsiteX6" fmla="*/ 716280 w 1188720"/>
              <a:gd name="connsiteY6" fmla="*/ 16099 h 78785"/>
              <a:gd name="connsiteX7" fmla="*/ 1028700 w 1188720"/>
              <a:gd name="connsiteY7" fmla="*/ 8479 h 78785"/>
              <a:gd name="connsiteX8" fmla="*/ 1066800 w 1188720"/>
              <a:gd name="connsiteY8" fmla="*/ 859 h 78785"/>
              <a:gd name="connsiteX9" fmla="*/ 1188720 w 1188720"/>
              <a:gd name="connsiteY9" fmla="*/ 859 h 7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8720" h="78785">
                <a:moveTo>
                  <a:pt x="0" y="8479"/>
                </a:moveTo>
                <a:cubicBezTo>
                  <a:pt x="43180" y="11019"/>
                  <a:pt x="89226" y="422"/>
                  <a:pt x="129540" y="16099"/>
                </a:cubicBezTo>
                <a:cubicBezTo>
                  <a:pt x="143940" y="21699"/>
                  <a:pt x="121920" y="51659"/>
                  <a:pt x="137160" y="61819"/>
                </a:cubicBezTo>
                <a:cubicBezTo>
                  <a:pt x="152400" y="71979"/>
                  <a:pt x="158357" y="75481"/>
                  <a:pt x="220980" y="77059"/>
                </a:cubicBezTo>
                <a:cubicBezTo>
                  <a:pt x="326399" y="75925"/>
                  <a:pt x="474531" y="83509"/>
                  <a:pt x="537236" y="73658"/>
                </a:cubicBezTo>
                <a:cubicBezTo>
                  <a:pt x="599941" y="63807"/>
                  <a:pt x="546410" y="25571"/>
                  <a:pt x="597210" y="17951"/>
                </a:cubicBezTo>
                <a:lnTo>
                  <a:pt x="716280" y="16099"/>
                </a:lnTo>
                <a:lnTo>
                  <a:pt x="1028700" y="8479"/>
                </a:lnTo>
                <a:cubicBezTo>
                  <a:pt x="1041639" y="7916"/>
                  <a:pt x="1053863" y="1475"/>
                  <a:pt x="1066800" y="859"/>
                </a:cubicBezTo>
                <a:cubicBezTo>
                  <a:pt x="1107394" y="-1074"/>
                  <a:pt x="1148080" y="859"/>
                  <a:pt x="1188720" y="85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87C0E-0A17-F763-8999-DE0ED276EE64}"/>
              </a:ext>
            </a:extLst>
          </p:cNvPr>
          <p:cNvSpPr txBox="1"/>
          <p:nvPr/>
        </p:nvSpPr>
        <p:spPr>
          <a:xfrm>
            <a:off x="245072" y="6146938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Hefti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Henken,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GB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Quantifying Disaster Resilience of a Community with Interdependent Civil Infrastructure Systems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 and Infrastructure Engineering.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31751-AF45-C80B-F80C-9CED5591A777}"/>
              </a:ext>
            </a:extLst>
          </p:cNvPr>
          <p:cNvSpPr txBox="1"/>
          <p:nvPr/>
        </p:nvSpPr>
        <p:spPr>
          <a:xfrm rot="16200000" flipH="1">
            <a:off x="2690947" y="4099040"/>
            <a:ext cx="117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Damage Level</a:t>
            </a:r>
            <a:endParaRPr lang="LID4096" sz="1200" dirty="0"/>
          </a:p>
        </p:txBody>
      </p:sp>
      <p:sp>
        <p:nvSpPr>
          <p:cNvPr id="51" name="Freeform: Shape 35">
            <a:extLst>
              <a:ext uri="{FF2B5EF4-FFF2-40B4-BE49-F238E27FC236}">
                <a16:creationId xmlns:a16="http://schemas.microsoft.com/office/drawing/2014/main" id="{7FD7EDC4-ADB4-7D9D-8251-9FD9ED7514BC}"/>
              </a:ext>
            </a:extLst>
          </p:cNvPr>
          <p:cNvSpPr/>
          <p:nvPr/>
        </p:nvSpPr>
        <p:spPr>
          <a:xfrm>
            <a:off x="3497067" y="3961959"/>
            <a:ext cx="2657523" cy="901358"/>
          </a:xfrm>
          <a:custGeom>
            <a:avLst/>
            <a:gdLst>
              <a:gd name="connsiteX0" fmla="*/ 0 w 1173480"/>
              <a:gd name="connsiteY0" fmla="*/ 939 h 199059"/>
              <a:gd name="connsiteX1" fmla="*/ 76200 w 1173480"/>
              <a:gd name="connsiteY1" fmla="*/ 8559 h 199059"/>
              <a:gd name="connsiteX2" fmla="*/ 99060 w 1173480"/>
              <a:gd name="connsiteY2" fmla="*/ 16179 h 199059"/>
              <a:gd name="connsiteX3" fmla="*/ 114300 w 1173480"/>
              <a:gd name="connsiteY3" fmla="*/ 39039 h 199059"/>
              <a:gd name="connsiteX4" fmla="*/ 121920 w 1173480"/>
              <a:gd name="connsiteY4" fmla="*/ 69519 h 199059"/>
              <a:gd name="connsiteX5" fmla="*/ 137160 w 1173480"/>
              <a:gd name="connsiteY5" fmla="*/ 145719 h 199059"/>
              <a:gd name="connsiteX6" fmla="*/ 160020 w 1173480"/>
              <a:gd name="connsiteY6" fmla="*/ 191439 h 199059"/>
              <a:gd name="connsiteX7" fmla="*/ 190500 w 1173480"/>
              <a:gd name="connsiteY7" fmla="*/ 199059 h 199059"/>
              <a:gd name="connsiteX8" fmla="*/ 388620 w 1173480"/>
              <a:gd name="connsiteY8" fmla="*/ 191439 h 199059"/>
              <a:gd name="connsiteX9" fmla="*/ 419100 w 1173480"/>
              <a:gd name="connsiteY9" fmla="*/ 168579 h 199059"/>
              <a:gd name="connsiteX10" fmla="*/ 449580 w 1173480"/>
              <a:gd name="connsiteY10" fmla="*/ 160959 h 199059"/>
              <a:gd name="connsiteX11" fmla="*/ 472440 w 1173480"/>
              <a:gd name="connsiteY11" fmla="*/ 153339 h 199059"/>
              <a:gd name="connsiteX12" fmla="*/ 518160 w 1173480"/>
              <a:gd name="connsiteY12" fmla="*/ 115239 h 199059"/>
              <a:gd name="connsiteX13" fmla="*/ 541020 w 1173480"/>
              <a:gd name="connsiteY13" fmla="*/ 92379 h 199059"/>
              <a:gd name="connsiteX14" fmla="*/ 601980 w 1173480"/>
              <a:gd name="connsiteY14" fmla="*/ 77139 h 199059"/>
              <a:gd name="connsiteX15" fmla="*/ 647700 w 1173480"/>
              <a:gd name="connsiteY15" fmla="*/ 46659 h 199059"/>
              <a:gd name="connsiteX16" fmla="*/ 716280 w 1173480"/>
              <a:gd name="connsiteY16" fmla="*/ 23799 h 199059"/>
              <a:gd name="connsiteX17" fmla="*/ 739140 w 1173480"/>
              <a:gd name="connsiteY17" fmla="*/ 16179 h 199059"/>
              <a:gd name="connsiteX18" fmla="*/ 762000 w 1173480"/>
              <a:gd name="connsiteY18" fmla="*/ 8559 h 199059"/>
              <a:gd name="connsiteX19" fmla="*/ 899160 w 1173480"/>
              <a:gd name="connsiteY19" fmla="*/ 16179 h 199059"/>
              <a:gd name="connsiteX20" fmla="*/ 1036320 w 1173480"/>
              <a:gd name="connsiteY20" fmla="*/ 8559 h 199059"/>
              <a:gd name="connsiteX21" fmla="*/ 1059180 w 1173480"/>
              <a:gd name="connsiteY21" fmla="*/ 939 h 199059"/>
              <a:gd name="connsiteX22" fmla="*/ 1173480 w 1173480"/>
              <a:gd name="connsiteY22" fmla="*/ 939 h 199059"/>
              <a:gd name="connsiteX0" fmla="*/ 0 w 1173480"/>
              <a:gd name="connsiteY0" fmla="*/ 939 h 199154"/>
              <a:gd name="connsiteX1" fmla="*/ 76200 w 1173480"/>
              <a:gd name="connsiteY1" fmla="*/ 8559 h 199154"/>
              <a:gd name="connsiteX2" fmla="*/ 99060 w 1173480"/>
              <a:gd name="connsiteY2" fmla="*/ 16179 h 199154"/>
              <a:gd name="connsiteX3" fmla="*/ 114300 w 1173480"/>
              <a:gd name="connsiteY3" fmla="*/ 39039 h 199154"/>
              <a:gd name="connsiteX4" fmla="*/ 121920 w 1173480"/>
              <a:gd name="connsiteY4" fmla="*/ 69519 h 199154"/>
              <a:gd name="connsiteX5" fmla="*/ 137160 w 1173480"/>
              <a:gd name="connsiteY5" fmla="*/ 145719 h 199154"/>
              <a:gd name="connsiteX6" fmla="*/ 160020 w 1173480"/>
              <a:gd name="connsiteY6" fmla="*/ 191439 h 199154"/>
              <a:gd name="connsiteX7" fmla="*/ 190500 w 1173480"/>
              <a:gd name="connsiteY7" fmla="*/ 199059 h 199154"/>
              <a:gd name="connsiteX8" fmla="*/ 201591 w 1173480"/>
              <a:gd name="connsiteY8" fmla="*/ 194488 h 199154"/>
              <a:gd name="connsiteX9" fmla="*/ 419100 w 1173480"/>
              <a:gd name="connsiteY9" fmla="*/ 168579 h 199154"/>
              <a:gd name="connsiteX10" fmla="*/ 449580 w 1173480"/>
              <a:gd name="connsiteY10" fmla="*/ 160959 h 199154"/>
              <a:gd name="connsiteX11" fmla="*/ 472440 w 1173480"/>
              <a:gd name="connsiteY11" fmla="*/ 153339 h 199154"/>
              <a:gd name="connsiteX12" fmla="*/ 518160 w 1173480"/>
              <a:gd name="connsiteY12" fmla="*/ 115239 h 199154"/>
              <a:gd name="connsiteX13" fmla="*/ 541020 w 1173480"/>
              <a:gd name="connsiteY13" fmla="*/ 92379 h 199154"/>
              <a:gd name="connsiteX14" fmla="*/ 601980 w 1173480"/>
              <a:gd name="connsiteY14" fmla="*/ 77139 h 199154"/>
              <a:gd name="connsiteX15" fmla="*/ 647700 w 1173480"/>
              <a:gd name="connsiteY15" fmla="*/ 46659 h 199154"/>
              <a:gd name="connsiteX16" fmla="*/ 716280 w 1173480"/>
              <a:gd name="connsiteY16" fmla="*/ 23799 h 199154"/>
              <a:gd name="connsiteX17" fmla="*/ 739140 w 1173480"/>
              <a:gd name="connsiteY17" fmla="*/ 16179 h 199154"/>
              <a:gd name="connsiteX18" fmla="*/ 762000 w 1173480"/>
              <a:gd name="connsiteY18" fmla="*/ 8559 h 199154"/>
              <a:gd name="connsiteX19" fmla="*/ 899160 w 1173480"/>
              <a:gd name="connsiteY19" fmla="*/ 16179 h 199154"/>
              <a:gd name="connsiteX20" fmla="*/ 1036320 w 1173480"/>
              <a:gd name="connsiteY20" fmla="*/ 8559 h 199154"/>
              <a:gd name="connsiteX21" fmla="*/ 1059180 w 1173480"/>
              <a:gd name="connsiteY21" fmla="*/ 939 h 199154"/>
              <a:gd name="connsiteX22" fmla="*/ 1173480 w 1173480"/>
              <a:gd name="connsiteY22" fmla="*/ 939 h 199154"/>
              <a:gd name="connsiteX0" fmla="*/ 0 w 1173480"/>
              <a:gd name="connsiteY0" fmla="*/ 939 h 199154"/>
              <a:gd name="connsiteX1" fmla="*/ 76200 w 1173480"/>
              <a:gd name="connsiteY1" fmla="*/ 8559 h 199154"/>
              <a:gd name="connsiteX2" fmla="*/ 99060 w 1173480"/>
              <a:gd name="connsiteY2" fmla="*/ 16179 h 199154"/>
              <a:gd name="connsiteX3" fmla="*/ 114300 w 1173480"/>
              <a:gd name="connsiteY3" fmla="*/ 39039 h 199154"/>
              <a:gd name="connsiteX4" fmla="*/ 121920 w 1173480"/>
              <a:gd name="connsiteY4" fmla="*/ 69519 h 199154"/>
              <a:gd name="connsiteX5" fmla="*/ 137160 w 1173480"/>
              <a:gd name="connsiteY5" fmla="*/ 145719 h 199154"/>
              <a:gd name="connsiteX6" fmla="*/ 160020 w 1173480"/>
              <a:gd name="connsiteY6" fmla="*/ 191439 h 199154"/>
              <a:gd name="connsiteX7" fmla="*/ 190500 w 1173480"/>
              <a:gd name="connsiteY7" fmla="*/ 199059 h 199154"/>
              <a:gd name="connsiteX8" fmla="*/ 201591 w 1173480"/>
              <a:gd name="connsiteY8" fmla="*/ 194488 h 199154"/>
              <a:gd name="connsiteX9" fmla="*/ 419100 w 1173480"/>
              <a:gd name="connsiteY9" fmla="*/ 168579 h 199154"/>
              <a:gd name="connsiteX10" fmla="*/ 449580 w 1173480"/>
              <a:gd name="connsiteY10" fmla="*/ 160959 h 199154"/>
              <a:gd name="connsiteX11" fmla="*/ 373081 w 1173480"/>
              <a:gd name="connsiteY11" fmla="*/ 174681 h 199154"/>
              <a:gd name="connsiteX12" fmla="*/ 518160 w 1173480"/>
              <a:gd name="connsiteY12" fmla="*/ 115239 h 199154"/>
              <a:gd name="connsiteX13" fmla="*/ 541020 w 1173480"/>
              <a:gd name="connsiteY13" fmla="*/ 92379 h 199154"/>
              <a:gd name="connsiteX14" fmla="*/ 601980 w 1173480"/>
              <a:gd name="connsiteY14" fmla="*/ 77139 h 199154"/>
              <a:gd name="connsiteX15" fmla="*/ 647700 w 1173480"/>
              <a:gd name="connsiteY15" fmla="*/ 46659 h 199154"/>
              <a:gd name="connsiteX16" fmla="*/ 716280 w 1173480"/>
              <a:gd name="connsiteY16" fmla="*/ 23799 h 199154"/>
              <a:gd name="connsiteX17" fmla="*/ 739140 w 1173480"/>
              <a:gd name="connsiteY17" fmla="*/ 16179 h 199154"/>
              <a:gd name="connsiteX18" fmla="*/ 762000 w 1173480"/>
              <a:gd name="connsiteY18" fmla="*/ 8559 h 199154"/>
              <a:gd name="connsiteX19" fmla="*/ 899160 w 1173480"/>
              <a:gd name="connsiteY19" fmla="*/ 16179 h 199154"/>
              <a:gd name="connsiteX20" fmla="*/ 1036320 w 1173480"/>
              <a:gd name="connsiteY20" fmla="*/ 8559 h 199154"/>
              <a:gd name="connsiteX21" fmla="*/ 1059180 w 1173480"/>
              <a:gd name="connsiteY21" fmla="*/ 939 h 199154"/>
              <a:gd name="connsiteX22" fmla="*/ 1173480 w 1173480"/>
              <a:gd name="connsiteY22" fmla="*/ 939 h 199154"/>
              <a:gd name="connsiteX0" fmla="*/ 0 w 1173480"/>
              <a:gd name="connsiteY0" fmla="*/ 939 h 199154"/>
              <a:gd name="connsiteX1" fmla="*/ 76200 w 1173480"/>
              <a:gd name="connsiteY1" fmla="*/ 8559 h 199154"/>
              <a:gd name="connsiteX2" fmla="*/ 99060 w 1173480"/>
              <a:gd name="connsiteY2" fmla="*/ 16179 h 199154"/>
              <a:gd name="connsiteX3" fmla="*/ 114300 w 1173480"/>
              <a:gd name="connsiteY3" fmla="*/ 39039 h 199154"/>
              <a:gd name="connsiteX4" fmla="*/ 121920 w 1173480"/>
              <a:gd name="connsiteY4" fmla="*/ 69519 h 199154"/>
              <a:gd name="connsiteX5" fmla="*/ 137160 w 1173480"/>
              <a:gd name="connsiteY5" fmla="*/ 145719 h 199154"/>
              <a:gd name="connsiteX6" fmla="*/ 160020 w 1173480"/>
              <a:gd name="connsiteY6" fmla="*/ 191439 h 199154"/>
              <a:gd name="connsiteX7" fmla="*/ 190500 w 1173480"/>
              <a:gd name="connsiteY7" fmla="*/ 199059 h 199154"/>
              <a:gd name="connsiteX8" fmla="*/ 201591 w 1173480"/>
              <a:gd name="connsiteY8" fmla="*/ 194488 h 199154"/>
              <a:gd name="connsiteX9" fmla="*/ 419100 w 1173480"/>
              <a:gd name="connsiteY9" fmla="*/ 168579 h 199154"/>
              <a:gd name="connsiteX10" fmla="*/ 373081 w 1173480"/>
              <a:gd name="connsiteY10" fmla="*/ 174681 h 199154"/>
              <a:gd name="connsiteX11" fmla="*/ 518160 w 1173480"/>
              <a:gd name="connsiteY11" fmla="*/ 115239 h 199154"/>
              <a:gd name="connsiteX12" fmla="*/ 541020 w 1173480"/>
              <a:gd name="connsiteY12" fmla="*/ 92379 h 199154"/>
              <a:gd name="connsiteX13" fmla="*/ 601980 w 1173480"/>
              <a:gd name="connsiteY13" fmla="*/ 77139 h 199154"/>
              <a:gd name="connsiteX14" fmla="*/ 647700 w 1173480"/>
              <a:gd name="connsiteY14" fmla="*/ 46659 h 199154"/>
              <a:gd name="connsiteX15" fmla="*/ 716280 w 1173480"/>
              <a:gd name="connsiteY15" fmla="*/ 23799 h 199154"/>
              <a:gd name="connsiteX16" fmla="*/ 739140 w 1173480"/>
              <a:gd name="connsiteY16" fmla="*/ 16179 h 199154"/>
              <a:gd name="connsiteX17" fmla="*/ 762000 w 1173480"/>
              <a:gd name="connsiteY17" fmla="*/ 8559 h 199154"/>
              <a:gd name="connsiteX18" fmla="*/ 899160 w 1173480"/>
              <a:gd name="connsiteY18" fmla="*/ 16179 h 199154"/>
              <a:gd name="connsiteX19" fmla="*/ 1036320 w 1173480"/>
              <a:gd name="connsiteY19" fmla="*/ 8559 h 199154"/>
              <a:gd name="connsiteX20" fmla="*/ 1059180 w 1173480"/>
              <a:gd name="connsiteY20" fmla="*/ 939 h 199154"/>
              <a:gd name="connsiteX21" fmla="*/ 1173480 w 1173480"/>
              <a:gd name="connsiteY21" fmla="*/ 939 h 199154"/>
              <a:gd name="connsiteX0" fmla="*/ 0 w 1173480"/>
              <a:gd name="connsiteY0" fmla="*/ 939 h 199059"/>
              <a:gd name="connsiteX1" fmla="*/ 76200 w 1173480"/>
              <a:gd name="connsiteY1" fmla="*/ 8559 h 199059"/>
              <a:gd name="connsiteX2" fmla="*/ 99060 w 1173480"/>
              <a:gd name="connsiteY2" fmla="*/ 16179 h 199059"/>
              <a:gd name="connsiteX3" fmla="*/ 114300 w 1173480"/>
              <a:gd name="connsiteY3" fmla="*/ 39039 h 199059"/>
              <a:gd name="connsiteX4" fmla="*/ 121920 w 1173480"/>
              <a:gd name="connsiteY4" fmla="*/ 69519 h 199059"/>
              <a:gd name="connsiteX5" fmla="*/ 137160 w 1173480"/>
              <a:gd name="connsiteY5" fmla="*/ 145719 h 199059"/>
              <a:gd name="connsiteX6" fmla="*/ 160020 w 1173480"/>
              <a:gd name="connsiteY6" fmla="*/ 191439 h 199059"/>
              <a:gd name="connsiteX7" fmla="*/ 190500 w 1173480"/>
              <a:gd name="connsiteY7" fmla="*/ 199059 h 199059"/>
              <a:gd name="connsiteX8" fmla="*/ 201591 w 1173480"/>
              <a:gd name="connsiteY8" fmla="*/ 194488 h 199059"/>
              <a:gd name="connsiteX9" fmla="*/ 373081 w 1173480"/>
              <a:gd name="connsiteY9" fmla="*/ 174681 h 199059"/>
              <a:gd name="connsiteX10" fmla="*/ 518160 w 1173480"/>
              <a:gd name="connsiteY10" fmla="*/ 115239 h 199059"/>
              <a:gd name="connsiteX11" fmla="*/ 541020 w 1173480"/>
              <a:gd name="connsiteY11" fmla="*/ 92379 h 199059"/>
              <a:gd name="connsiteX12" fmla="*/ 601980 w 1173480"/>
              <a:gd name="connsiteY12" fmla="*/ 77139 h 199059"/>
              <a:gd name="connsiteX13" fmla="*/ 647700 w 1173480"/>
              <a:gd name="connsiteY13" fmla="*/ 46659 h 199059"/>
              <a:gd name="connsiteX14" fmla="*/ 716280 w 1173480"/>
              <a:gd name="connsiteY14" fmla="*/ 23799 h 199059"/>
              <a:gd name="connsiteX15" fmla="*/ 739140 w 1173480"/>
              <a:gd name="connsiteY15" fmla="*/ 16179 h 199059"/>
              <a:gd name="connsiteX16" fmla="*/ 762000 w 1173480"/>
              <a:gd name="connsiteY16" fmla="*/ 8559 h 199059"/>
              <a:gd name="connsiteX17" fmla="*/ 899160 w 1173480"/>
              <a:gd name="connsiteY17" fmla="*/ 16179 h 199059"/>
              <a:gd name="connsiteX18" fmla="*/ 1036320 w 1173480"/>
              <a:gd name="connsiteY18" fmla="*/ 8559 h 199059"/>
              <a:gd name="connsiteX19" fmla="*/ 1059180 w 1173480"/>
              <a:gd name="connsiteY19" fmla="*/ 939 h 199059"/>
              <a:gd name="connsiteX20" fmla="*/ 1173480 w 1173480"/>
              <a:gd name="connsiteY20" fmla="*/ 939 h 199059"/>
              <a:gd name="connsiteX0" fmla="*/ 0 w 1173480"/>
              <a:gd name="connsiteY0" fmla="*/ 939 h 201407"/>
              <a:gd name="connsiteX1" fmla="*/ 76200 w 1173480"/>
              <a:gd name="connsiteY1" fmla="*/ 8559 h 201407"/>
              <a:gd name="connsiteX2" fmla="*/ 99060 w 1173480"/>
              <a:gd name="connsiteY2" fmla="*/ 16179 h 201407"/>
              <a:gd name="connsiteX3" fmla="*/ 114300 w 1173480"/>
              <a:gd name="connsiteY3" fmla="*/ 39039 h 201407"/>
              <a:gd name="connsiteX4" fmla="*/ 121920 w 1173480"/>
              <a:gd name="connsiteY4" fmla="*/ 69519 h 201407"/>
              <a:gd name="connsiteX5" fmla="*/ 137160 w 1173480"/>
              <a:gd name="connsiteY5" fmla="*/ 145719 h 201407"/>
              <a:gd name="connsiteX6" fmla="*/ 160020 w 1173480"/>
              <a:gd name="connsiteY6" fmla="*/ 191439 h 201407"/>
              <a:gd name="connsiteX7" fmla="*/ 190500 w 1173480"/>
              <a:gd name="connsiteY7" fmla="*/ 199059 h 201407"/>
              <a:gd name="connsiteX8" fmla="*/ 201591 w 1173480"/>
              <a:gd name="connsiteY8" fmla="*/ 194488 h 201407"/>
              <a:gd name="connsiteX9" fmla="*/ 518160 w 1173480"/>
              <a:gd name="connsiteY9" fmla="*/ 115239 h 201407"/>
              <a:gd name="connsiteX10" fmla="*/ 541020 w 1173480"/>
              <a:gd name="connsiteY10" fmla="*/ 92379 h 201407"/>
              <a:gd name="connsiteX11" fmla="*/ 601980 w 1173480"/>
              <a:gd name="connsiteY11" fmla="*/ 77139 h 201407"/>
              <a:gd name="connsiteX12" fmla="*/ 647700 w 1173480"/>
              <a:gd name="connsiteY12" fmla="*/ 46659 h 201407"/>
              <a:gd name="connsiteX13" fmla="*/ 716280 w 1173480"/>
              <a:gd name="connsiteY13" fmla="*/ 23799 h 201407"/>
              <a:gd name="connsiteX14" fmla="*/ 739140 w 1173480"/>
              <a:gd name="connsiteY14" fmla="*/ 16179 h 201407"/>
              <a:gd name="connsiteX15" fmla="*/ 762000 w 1173480"/>
              <a:gd name="connsiteY15" fmla="*/ 8559 h 201407"/>
              <a:gd name="connsiteX16" fmla="*/ 899160 w 1173480"/>
              <a:gd name="connsiteY16" fmla="*/ 16179 h 201407"/>
              <a:gd name="connsiteX17" fmla="*/ 1036320 w 1173480"/>
              <a:gd name="connsiteY17" fmla="*/ 8559 h 201407"/>
              <a:gd name="connsiteX18" fmla="*/ 1059180 w 1173480"/>
              <a:gd name="connsiteY18" fmla="*/ 939 h 201407"/>
              <a:gd name="connsiteX19" fmla="*/ 1173480 w 1173480"/>
              <a:gd name="connsiteY19" fmla="*/ 939 h 201407"/>
              <a:gd name="connsiteX0" fmla="*/ 0 w 1173480"/>
              <a:gd name="connsiteY0" fmla="*/ 939 h 201250"/>
              <a:gd name="connsiteX1" fmla="*/ 76200 w 1173480"/>
              <a:gd name="connsiteY1" fmla="*/ 8559 h 201250"/>
              <a:gd name="connsiteX2" fmla="*/ 99060 w 1173480"/>
              <a:gd name="connsiteY2" fmla="*/ 16179 h 201250"/>
              <a:gd name="connsiteX3" fmla="*/ 114300 w 1173480"/>
              <a:gd name="connsiteY3" fmla="*/ 39039 h 201250"/>
              <a:gd name="connsiteX4" fmla="*/ 121920 w 1173480"/>
              <a:gd name="connsiteY4" fmla="*/ 69519 h 201250"/>
              <a:gd name="connsiteX5" fmla="*/ 137160 w 1173480"/>
              <a:gd name="connsiteY5" fmla="*/ 145719 h 201250"/>
              <a:gd name="connsiteX6" fmla="*/ 160020 w 1173480"/>
              <a:gd name="connsiteY6" fmla="*/ 191439 h 201250"/>
              <a:gd name="connsiteX7" fmla="*/ 201591 w 1173480"/>
              <a:gd name="connsiteY7" fmla="*/ 194488 h 201250"/>
              <a:gd name="connsiteX8" fmla="*/ 518160 w 1173480"/>
              <a:gd name="connsiteY8" fmla="*/ 115239 h 201250"/>
              <a:gd name="connsiteX9" fmla="*/ 541020 w 1173480"/>
              <a:gd name="connsiteY9" fmla="*/ 92379 h 201250"/>
              <a:gd name="connsiteX10" fmla="*/ 601980 w 1173480"/>
              <a:gd name="connsiteY10" fmla="*/ 77139 h 201250"/>
              <a:gd name="connsiteX11" fmla="*/ 647700 w 1173480"/>
              <a:gd name="connsiteY11" fmla="*/ 46659 h 201250"/>
              <a:gd name="connsiteX12" fmla="*/ 716280 w 1173480"/>
              <a:gd name="connsiteY12" fmla="*/ 23799 h 201250"/>
              <a:gd name="connsiteX13" fmla="*/ 739140 w 1173480"/>
              <a:gd name="connsiteY13" fmla="*/ 16179 h 201250"/>
              <a:gd name="connsiteX14" fmla="*/ 762000 w 1173480"/>
              <a:gd name="connsiteY14" fmla="*/ 8559 h 201250"/>
              <a:gd name="connsiteX15" fmla="*/ 899160 w 1173480"/>
              <a:gd name="connsiteY15" fmla="*/ 16179 h 201250"/>
              <a:gd name="connsiteX16" fmla="*/ 1036320 w 1173480"/>
              <a:gd name="connsiteY16" fmla="*/ 8559 h 201250"/>
              <a:gd name="connsiteX17" fmla="*/ 1059180 w 1173480"/>
              <a:gd name="connsiteY17" fmla="*/ 939 h 201250"/>
              <a:gd name="connsiteX18" fmla="*/ 1173480 w 1173480"/>
              <a:gd name="connsiteY18" fmla="*/ 939 h 201250"/>
              <a:gd name="connsiteX0" fmla="*/ 0 w 1173480"/>
              <a:gd name="connsiteY0" fmla="*/ 939 h 202211"/>
              <a:gd name="connsiteX1" fmla="*/ 76200 w 1173480"/>
              <a:gd name="connsiteY1" fmla="*/ 8559 h 202211"/>
              <a:gd name="connsiteX2" fmla="*/ 99060 w 1173480"/>
              <a:gd name="connsiteY2" fmla="*/ 16179 h 202211"/>
              <a:gd name="connsiteX3" fmla="*/ 114300 w 1173480"/>
              <a:gd name="connsiteY3" fmla="*/ 39039 h 202211"/>
              <a:gd name="connsiteX4" fmla="*/ 121920 w 1173480"/>
              <a:gd name="connsiteY4" fmla="*/ 69519 h 202211"/>
              <a:gd name="connsiteX5" fmla="*/ 137160 w 1173480"/>
              <a:gd name="connsiteY5" fmla="*/ 145719 h 202211"/>
              <a:gd name="connsiteX6" fmla="*/ 134415 w 1173480"/>
              <a:gd name="connsiteY6" fmla="*/ 193665 h 202211"/>
              <a:gd name="connsiteX7" fmla="*/ 201591 w 1173480"/>
              <a:gd name="connsiteY7" fmla="*/ 194488 h 202211"/>
              <a:gd name="connsiteX8" fmla="*/ 518160 w 1173480"/>
              <a:gd name="connsiteY8" fmla="*/ 115239 h 202211"/>
              <a:gd name="connsiteX9" fmla="*/ 541020 w 1173480"/>
              <a:gd name="connsiteY9" fmla="*/ 92379 h 202211"/>
              <a:gd name="connsiteX10" fmla="*/ 601980 w 1173480"/>
              <a:gd name="connsiteY10" fmla="*/ 77139 h 202211"/>
              <a:gd name="connsiteX11" fmla="*/ 647700 w 1173480"/>
              <a:gd name="connsiteY11" fmla="*/ 46659 h 202211"/>
              <a:gd name="connsiteX12" fmla="*/ 716280 w 1173480"/>
              <a:gd name="connsiteY12" fmla="*/ 23799 h 202211"/>
              <a:gd name="connsiteX13" fmla="*/ 739140 w 1173480"/>
              <a:gd name="connsiteY13" fmla="*/ 16179 h 202211"/>
              <a:gd name="connsiteX14" fmla="*/ 762000 w 1173480"/>
              <a:gd name="connsiteY14" fmla="*/ 8559 h 202211"/>
              <a:gd name="connsiteX15" fmla="*/ 899160 w 1173480"/>
              <a:gd name="connsiteY15" fmla="*/ 16179 h 202211"/>
              <a:gd name="connsiteX16" fmla="*/ 1036320 w 1173480"/>
              <a:gd name="connsiteY16" fmla="*/ 8559 h 202211"/>
              <a:gd name="connsiteX17" fmla="*/ 1059180 w 1173480"/>
              <a:gd name="connsiteY17" fmla="*/ 939 h 202211"/>
              <a:gd name="connsiteX18" fmla="*/ 1173480 w 1173480"/>
              <a:gd name="connsiteY18" fmla="*/ 939 h 202211"/>
              <a:gd name="connsiteX0" fmla="*/ 0 w 1173480"/>
              <a:gd name="connsiteY0" fmla="*/ 939 h 202211"/>
              <a:gd name="connsiteX1" fmla="*/ 76200 w 1173480"/>
              <a:gd name="connsiteY1" fmla="*/ 8559 h 202211"/>
              <a:gd name="connsiteX2" fmla="*/ 99060 w 1173480"/>
              <a:gd name="connsiteY2" fmla="*/ 16179 h 202211"/>
              <a:gd name="connsiteX3" fmla="*/ 114300 w 1173480"/>
              <a:gd name="connsiteY3" fmla="*/ 39039 h 202211"/>
              <a:gd name="connsiteX4" fmla="*/ 137160 w 1173480"/>
              <a:gd name="connsiteY4" fmla="*/ 145719 h 202211"/>
              <a:gd name="connsiteX5" fmla="*/ 134415 w 1173480"/>
              <a:gd name="connsiteY5" fmla="*/ 193665 h 202211"/>
              <a:gd name="connsiteX6" fmla="*/ 201591 w 1173480"/>
              <a:gd name="connsiteY6" fmla="*/ 194488 h 202211"/>
              <a:gd name="connsiteX7" fmla="*/ 518160 w 1173480"/>
              <a:gd name="connsiteY7" fmla="*/ 115239 h 202211"/>
              <a:gd name="connsiteX8" fmla="*/ 541020 w 1173480"/>
              <a:gd name="connsiteY8" fmla="*/ 92379 h 202211"/>
              <a:gd name="connsiteX9" fmla="*/ 601980 w 1173480"/>
              <a:gd name="connsiteY9" fmla="*/ 77139 h 202211"/>
              <a:gd name="connsiteX10" fmla="*/ 647700 w 1173480"/>
              <a:gd name="connsiteY10" fmla="*/ 46659 h 202211"/>
              <a:gd name="connsiteX11" fmla="*/ 716280 w 1173480"/>
              <a:gd name="connsiteY11" fmla="*/ 23799 h 202211"/>
              <a:gd name="connsiteX12" fmla="*/ 739140 w 1173480"/>
              <a:gd name="connsiteY12" fmla="*/ 16179 h 202211"/>
              <a:gd name="connsiteX13" fmla="*/ 762000 w 1173480"/>
              <a:gd name="connsiteY13" fmla="*/ 8559 h 202211"/>
              <a:gd name="connsiteX14" fmla="*/ 899160 w 1173480"/>
              <a:gd name="connsiteY14" fmla="*/ 16179 h 202211"/>
              <a:gd name="connsiteX15" fmla="*/ 1036320 w 1173480"/>
              <a:gd name="connsiteY15" fmla="*/ 8559 h 202211"/>
              <a:gd name="connsiteX16" fmla="*/ 1059180 w 1173480"/>
              <a:gd name="connsiteY16" fmla="*/ 939 h 202211"/>
              <a:gd name="connsiteX17" fmla="*/ 1173480 w 1173480"/>
              <a:gd name="connsiteY17" fmla="*/ 939 h 202211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541020 w 1173480"/>
              <a:gd name="connsiteY7" fmla="*/ 92379 h 208982"/>
              <a:gd name="connsiteX8" fmla="*/ 601980 w 1173480"/>
              <a:gd name="connsiteY8" fmla="*/ 77139 h 208982"/>
              <a:gd name="connsiteX9" fmla="*/ 647700 w 1173480"/>
              <a:gd name="connsiteY9" fmla="*/ 46659 h 208982"/>
              <a:gd name="connsiteX10" fmla="*/ 716280 w 1173480"/>
              <a:gd name="connsiteY10" fmla="*/ 23799 h 208982"/>
              <a:gd name="connsiteX11" fmla="*/ 739140 w 1173480"/>
              <a:gd name="connsiteY11" fmla="*/ 16179 h 208982"/>
              <a:gd name="connsiteX12" fmla="*/ 762000 w 1173480"/>
              <a:gd name="connsiteY12" fmla="*/ 8559 h 208982"/>
              <a:gd name="connsiteX13" fmla="*/ 899160 w 1173480"/>
              <a:gd name="connsiteY13" fmla="*/ 16179 h 208982"/>
              <a:gd name="connsiteX14" fmla="*/ 1036320 w 1173480"/>
              <a:gd name="connsiteY14" fmla="*/ 8559 h 208982"/>
              <a:gd name="connsiteX15" fmla="*/ 1059180 w 1173480"/>
              <a:gd name="connsiteY15" fmla="*/ 939 h 208982"/>
              <a:gd name="connsiteX16" fmla="*/ 1173480 w 1173480"/>
              <a:gd name="connsiteY16" fmla="*/ 939 h 208982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601980 w 1173480"/>
              <a:gd name="connsiteY7" fmla="*/ 77139 h 208982"/>
              <a:gd name="connsiteX8" fmla="*/ 647700 w 1173480"/>
              <a:gd name="connsiteY8" fmla="*/ 46659 h 208982"/>
              <a:gd name="connsiteX9" fmla="*/ 716280 w 1173480"/>
              <a:gd name="connsiteY9" fmla="*/ 23799 h 208982"/>
              <a:gd name="connsiteX10" fmla="*/ 739140 w 1173480"/>
              <a:gd name="connsiteY10" fmla="*/ 16179 h 208982"/>
              <a:gd name="connsiteX11" fmla="*/ 762000 w 1173480"/>
              <a:gd name="connsiteY11" fmla="*/ 8559 h 208982"/>
              <a:gd name="connsiteX12" fmla="*/ 899160 w 1173480"/>
              <a:gd name="connsiteY12" fmla="*/ 16179 h 208982"/>
              <a:gd name="connsiteX13" fmla="*/ 1036320 w 1173480"/>
              <a:gd name="connsiteY13" fmla="*/ 8559 h 208982"/>
              <a:gd name="connsiteX14" fmla="*/ 1059180 w 1173480"/>
              <a:gd name="connsiteY14" fmla="*/ 939 h 208982"/>
              <a:gd name="connsiteX15" fmla="*/ 1173480 w 1173480"/>
              <a:gd name="connsiteY15" fmla="*/ 939 h 208982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647700 w 1173480"/>
              <a:gd name="connsiteY7" fmla="*/ 46659 h 208982"/>
              <a:gd name="connsiteX8" fmla="*/ 716280 w 1173480"/>
              <a:gd name="connsiteY8" fmla="*/ 23799 h 208982"/>
              <a:gd name="connsiteX9" fmla="*/ 739140 w 1173480"/>
              <a:gd name="connsiteY9" fmla="*/ 16179 h 208982"/>
              <a:gd name="connsiteX10" fmla="*/ 762000 w 1173480"/>
              <a:gd name="connsiteY10" fmla="*/ 8559 h 208982"/>
              <a:gd name="connsiteX11" fmla="*/ 899160 w 1173480"/>
              <a:gd name="connsiteY11" fmla="*/ 16179 h 208982"/>
              <a:gd name="connsiteX12" fmla="*/ 1036320 w 1173480"/>
              <a:gd name="connsiteY12" fmla="*/ 8559 h 208982"/>
              <a:gd name="connsiteX13" fmla="*/ 1059180 w 1173480"/>
              <a:gd name="connsiteY13" fmla="*/ 939 h 208982"/>
              <a:gd name="connsiteX14" fmla="*/ 1173480 w 1173480"/>
              <a:gd name="connsiteY14" fmla="*/ 939 h 208982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716280 w 1173480"/>
              <a:gd name="connsiteY7" fmla="*/ 23799 h 208982"/>
              <a:gd name="connsiteX8" fmla="*/ 739140 w 1173480"/>
              <a:gd name="connsiteY8" fmla="*/ 16179 h 208982"/>
              <a:gd name="connsiteX9" fmla="*/ 762000 w 1173480"/>
              <a:gd name="connsiteY9" fmla="*/ 8559 h 208982"/>
              <a:gd name="connsiteX10" fmla="*/ 899160 w 1173480"/>
              <a:gd name="connsiteY10" fmla="*/ 16179 h 208982"/>
              <a:gd name="connsiteX11" fmla="*/ 1036320 w 1173480"/>
              <a:gd name="connsiteY11" fmla="*/ 8559 h 208982"/>
              <a:gd name="connsiteX12" fmla="*/ 1059180 w 1173480"/>
              <a:gd name="connsiteY12" fmla="*/ 939 h 208982"/>
              <a:gd name="connsiteX13" fmla="*/ 1173480 w 1173480"/>
              <a:gd name="connsiteY13" fmla="*/ 939 h 208982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739140 w 1173480"/>
              <a:gd name="connsiteY7" fmla="*/ 16179 h 208982"/>
              <a:gd name="connsiteX8" fmla="*/ 762000 w 1173480"/>
              <a:gd name="connsiteY8" fmla="*/ 8559 h 208982"/>
              <a:gd name="connsiteX9" fmla="*/ 899160 w 1173480"/>
              <a:gd name="connsiteY9" fmla="*/ 16179 h 208982"/>
              <a:gd name="connsiteX10" fmla="*/ 1036320 w 1173480"/>
              <a:gd name="connsiteY10" fmla="*/ 8559 h 208982"/>
              <a:gd name="connsiteX11" fmla="*/ 1059180 w 1173480"/>
              <a:gd name="connsiteY11" fmla="*/ 939 h 208982"/>
              <a:gd name="connsiteX12" fmla="*/ 1173480 w 1173480"/>
              <a:gd name="connsiteY12" fmla="*/ 939 h 208982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739140 w 1173480"/>
              <a:gd name="connsiteY7" fmla="*/ 16179 h 208982"/>
              <a:gd name="connsiteX8" fmla="*/ 899160 w 1173480"/>
              <a:gd name="connsiteY8" fmla="*/ 16179 h 208982"/>
              <a:gd name="connsiteX9" fmla="*/ 1036320 w 1173480"/>
              <a:gd name="connsiteY9" fmla="*/ 8559 h 208982"/>
              <a:gd name="connsiteX10" fmla="*/ 1059180 w 1173480"/>
              <a:gd name="connsiteY10" fmla="*/ 939 h 208982"/>
              <a:gd name="connsiteX11" fmla="*/ 1173480 w 1173480"/>
              <a:gd name="connsiteY11" fmla="*/ 939 h 208982"/>
              <a:gd name="connsiteX0" fmla="*/ 0 w 1173480"/>
              <a:gd name="connsiteY0" fmla="*/ 0 h 208043"/>
              <a:gd name="connsiteX1" fmla="*/ 76200 w 1173480"/>
              <a:gd name="connsiteY1" fmla="*/ 7620 h 208043"/>
              <a:gd name="connsiteX2" fmla="*/ 99060 w 1173480"/>
              <a:gd name="connsiteY2" fmla="*/ 15240 h 208043"/>
              <a:gd name="connsiteX3" fmla="*/ 114300 w 1173480"/>
              <a:gd name="connsiteY3" fmla="*/ 38100 h 208043"/>
              <a:gd name="connsiteX4" fmla="*/ 134415 w 1173480"/>
              <a:gd name="connsiteY4" fmla="*/ 192726 h 208043"/>
              <a:gd name="connsiteX5" fmla="*/ 201591 w 1173480"/>
              <a:gd name="connsiteY5" fmla="*/ 193549 h 208043"/>
              <a:gd name="connsiteX6" fmla="*/ 518160 w 1173480"/>
              <a:gd name="connsiteY6" fmla="*/ 114300 h 208043"/>
              <a:gd name="connsiteX7" fmla="*/ 739140 w 1173480"/>
              <a:gd name="connsiteY7" fmla="*/ 15240 h 208043"/>
              <a:gd name="connsiteX8" fmla="*/ 899160 w 1173480"/>
              <a:gd name="connsiteY8" fmla="*/ 15240 h 208043"/>
              <a:gd name="connsiteX9" fmla="*/ 1036320 w 1173480"/>
              <a:gd name="connsiteY9" fmla="*/ 7620 h 208043"/>
              <a:gd name="connsiteX10" fmla="*/ 1173480 w 1173480"/>
              <a:gd name="connsiteY10" fmla="*/ 0 h 208043"/>
              <a:gd name="connsiteX0" fmla="*/ 0 w 1173480"/>
              <a:gd name="connsiteY0" fmla="*/ 0 h 208043"/>
              <a:gd name="connsiteX1" fmla="*/ 76200 w 1173480"/>
              <a:gd name="connsiteY1" fmla="*/ 7620 h 208043"/>
              <a:gd name="connsiteX2" fmla="*/ 99060 w 1173480"/>
              <a:gd name="connsiteY2" fmla="*/ 15240 h 208043"/>
              <a:gd name="connsiteX3" fmla="*/ 114300 w 1173480"/>
              <a:gd name="connsiteY3" fmla="*/ 38100 h 208043"/>
              <a:gd name="connsiteX4" fmla="*/ 134415 w 1173480"/>
              <a:gd name="connsiteY4" fmla="*/ 192726 h 208043"/>
              <a:gd name="connsiteX5" fmla="*/ 201591 w 1173480"/>
              <a:gd name="connsiteY5" fmla="*/ 193549 h 208043"/>
              <a:gd name="connsiteX6" fmla="*/ 518160 w 1173480"/>
              <a:gd name="connsiteY6" fmla="*/ 114300 h 208043"/>
              <a:gd name="connsiteX7" fmla="*/ 756210 w 1173480"/>
              <a:gd name="connsiteY7" fmla="*/ 6335 h 208043"/>
              <a:gd name="connsiteX8" fmla="*/ 899160 w 1173480"/>
              <a:gd name="connsiteY8" fmla="*/ 15240 h 208043"/>
              <a:gd name="connsiteX9" fmla="*/ 1036320 w 1173480"/>
              <a:gd name="connsiteY9" fmla="*/ 7620 h 208043"/>
              <a:gd name="connsiteX10" fmla="*/ 1173480 w 1173480"/>
              <a:gd name="connsiteY10" fmla="*/ 0 h 208043"/>
              <a:gd name="connsiteX0" fmla="*/ 0 w 1173480"/>
              <a:gd name="connsiteY0" fmla="*/ 1033 h 209076"/>
              <a:gd name="connsiteX1" fmla="*/ 76200 w 1173480"/>
              <a:gd name="connsiteY1" fmla="*/ 8653 h 209076"/>
              <a:gd name="connsiteX2" fmla="*/ 99060 w 1173480"/>
              <a:gd name="connsiteY2" fmla="*/ 16273 h 209076"/>
              <a:gd name="connsiteX3" fmla="*/ 114300 w 1173480"/>
              <a:gd name="connsiteY3" fmla="*/ 39133 h 209076"/>
              <a:gd name="connsiteX4" fmla="*/ 134415 w 1173480"/>
              <a:gd name="connsiteY4" fmla="*/ 193759 h 209076"/>
              <a:gd name="connsiteX5" fmla="*/ 201591 w 1173480"/>
              <a:gd name="connsiteY5" fmla="*/ 194582 h 209076"/>
              <a:gd name="connsiteX6" fmla="*/ 518160 w 1173480"/>
              <a:gd name="connsiteY6" fmla="*/ 115333 h 209076"/>
              <a:gd name="connsiteX7" fmla="*/ 756210 w 1173480"/>
              <a:gd name="connsiteY7" fmla="*/ 7368 h 209076"/>
              <a:gd name="connsiteX8" fmla="*/ 1036320 w 1173480"/>
              <a:gd name="connsiteY8" fmla="*/ 8653 h 209076"/>
              <a:gd name="connsiteX9" fmla="*/ 1173480 w 1173480"/>
              <a:gd name="connsiteY9" fmla="*/ 1033 h 209076"/>
              <a:gd name="connsiteX0" fmla="*/ 0 w 1173480"/>
              <a:gd name="connsiteY0" fmla="*/ 3750 h 211793"/>
              <a:gd name="connsiteX1" fmla="*/ 76200 w 1173480"/>
              <a:gd name="connsiteY1" fmla="*/ 11370 h 211793"/>
              <a:gd name="connsiteX2" fmla="*/ 99060 w 1173480"/>
              <a:gd name="connsiteY2" fmla="*/ 18990 h 211793"/>
              <a:gd name="connsiteX3" fmla="*/ 114300 w 1173480"/>
              <a:gd name="connsiteY3" fmla="*/ 41850 h 211793"/>
              <a:gd name="connsiteX4" fmla="*/ 134415 w 1173480"/>
              <a:gd name="connsiteY4" fmla="*/ 196476 h 211793"/>
              <a:gd name="connsiteX5" fmla="*/ 201591 w 1173480"/>
              <a:gd name="connsiteY5" fmla="*/ 197299 h 211793"/>
              <a:gd name="connsiteX6" fmla="*/ 518160 w 1173480"/>
              <a:gd name="connsiteY6" fmla="*/ 118050 h 211793"/>
              <a:gd name="connsiteX7" fmla="*/ 756210 w 1173480"/>
              <a:gd name="connsiteY7" fmla="*/ 10085 h 211793"/>
              <a:gd name="connsiteX8" fmla="*/ 1173480 w 1173480"/>
              <a:gd name="connsiteY8" fmla="*/ 3750 h 211793"/>
              <a:gd name="connsiteX0" fmla="*/ 0 w 1173480"/>
              <a:gd name="connsiteY0" fmla="*/ 8440 h 216483"/>
              <a:gd name="connsiteX1" fmla="*/ 76200 w 1173480"/>
              <a:gd name="connsiteY1" fmla="*/ 16060 h 216483"/>
              <a:gd name="connsiteX2" fmla="*/ 99060 w 1173480"/>
              <a:gd name="connsiteY2" fmla="*/ 23680 h 216483"/>
              <a:gd name="connsiteX3" fmla="*/ 114300 w 1173480"/>
              <a:gd name="connsiteY3" fmla="*/ 46540 h 216483"/>
              <a:gd name="connsiteX4" fmla="*/ 134415 w 1173480"/>
              <a:gd name="connsiteY4" fmla="*/ 201166 h 216483"/>
              <a:gd name="connsiteX5" fmla="*/ 201591 w 1173480"/>
              <a:gd name="connsiteY5" fmla="*/ 201989 h 216483"/>
              <a:gd name="connsiteX6" fmla="*/ 518160 w 1173480"/>
              <a:gd name="connsiteY6" fmla="*/ 122740 h 216483"/>
              <a:gd name="connsiteX7" fmla="*/ 931179 w 1173480"/>
              <a:gd name="connsiteY7" fmla="*/ 8097 h 216483"/>
              <a:gd name="connsiteX8" fmla="*/ 1173480 w 1173480"/>
              <a:gd name="connsiteY8" fmla="*/ 8440 h 216483"/>
              <a:gd name="connsiteX0" fmla="*/ 0 w 1173480"/>
              <a:gd name="connsiteY0" fmla="*/ 2049 h 210092"/>
              <a:gd name="connsiteX1" fmla="*/ 76200 w 1173480"/>
              <a:gd name="connsiteY1" fmla="*/ 9669 h 210092"/>
              <a:gd name="connsiteX2" fmla="*/ 99060 w 1173480"/>
              <a:gd name="connsiteY2" fmla="*/ 17289 h 210092"/>
              <a:gd name="connsiteX3" fmla="*/ 114300 w 1173480"/>
              <a:gd name="connsiteY3" fmla="*/ 40149 h 210092"/>
              <a:gd name="connsiteX4" fmla="*/ 134415 w 1173480"/>
              <a:gd name="connsiteY4" fmla="*/ 194775 h 210092"/>
              <a:gd name="connsiteX5" fmla="*/ 201591 w 1173480"/>
              <a:gd name="connsiteY5" fmla="*/ 195598 h 210092"/>
              <a:gd name="connsiteX6" fmla="*/ 518160 w 1173480"/>
              <a:gd name="connsiteY6" fmla="*/ 116349 h 210092"/>
              <a:gd name="connsiteX7" fmla="*/ 931179 w 1173480"/>
              <a:gd name="connsiteY7" fmla="*/ 1706 h 210092"/>
              <a:gd name="connsiteX8" fmla="*/ 1173480 w 1173480"/>
              <a:gd name="connsiteY8" fmla="*/ 2049 h 210092"/>
              <a:gd name="connsiteX0" fmla="*/ 0 w 1173480"/>
              <a:gd name="connsiteY0" fmla="*/ 2049 h 211666"/>
              <a:gd name="connsiteX1" fmla="*/ 76200 w 1173480"/>
              <a:gd name="connsiteY1" fmla="*/ 9669 h 211666"/>
              <a:gd name="connsiteX2" fmla="*/ 99060 w 1173480"/>
              <a:gd name="connsiteY2" fmla="*/ 17289 h 211666"/>
              <a:gd name="connsiteX3" fmla="*/ 114300 w 1173480"/>
              <a:gd name="connsiteY3" fmla="*/ 40149 h 211666"/>
              <a:gd name="connsiteX4" fmla="*/ 134415 w 1173480"/>
              <a:gd name="connsiteY4" fmla="*/ 194775 h 211666"/>
              <a:gd name="connsiteX5" fmla="*/ 201591 w 1173480"/>
              <a:gd name="connsiteY5" fmla="*/ 195598 h 211666"/>
              <a:gd name="connsiteX6" fmla="*/ 518160 w 1173480"/>
              <a:gd name="connsiteY6" fmla="*/ 116349 h 211666"/>
              <a:gd name="connsiteX7" fmla="*/ 931179 w 1173480"/>
              <a:gd name="connsiteY7" fmla="*/ 1706 h 211666"/>
              <a:gd name="connsiteX8" fmla="*/ 1173480 w 1173480"/>
              <a:gd name="connsiteY8" fmla="*/ 2049 h 211666"/>
              <a:gd name="connsiteX0" fmla="*/ 0 w 1173480"/>
              <a:gd name="connsiteY0" fmla="*/ 2049 h 211666"/>
              <a:gd name="connsiteX1" fmla="*/ 76200 w 1173480"/>
              <a:gd name="connsiteY1" fmla="*/ 9669 h 211666"/>
              <a:gd name="connsiteX2" fmla="*/ 114300 w 1173480"/>
              <a:gd name="connsiteY2" fmla="*/ 40149 h 211666"/>
              <a:gd name="connsiteX3" fmla="*/ 134415 w 1173480"/>
              <a:gd name="connsiteY3" fmla="*/ 194775 h 211666"/>
              <a:gd name="connsiteX4" fmla="*/ 201591 w 1173480"/>
              <a:gd name="connsiteY4" fmla="*/ 195598 h 211666"/>
              <a:gd name="connsiteX5" fmla="*/ 518160 w 1173480"/>
              <a:gd name="connsiteY5" fmla="*/ 116349 h 211666"/>
              <a:gd name="connsiteX6" fmla="*/ 931179 w 1173480"/>
              <a:gd name="connsiteY6" fmla="*/ 1706 h 211666"/>
              <a:gd name="connsiteX7" fmla="*/ 1173480 w 1173480"/>
              <a:gd name="connsiteY7" fmla="*/ 2049 h 211666"/>
              <a:gd name="connsiteX0" fmla="*/ 0 w 1173480"/>
              <a:gd name="connsiteY0" fmla="*/ 8238 h 218425"/>
              <a:gd name="connsiteX1" fmla="*/ 76200 w 1173480"/>
              <a:gd name="connsiteY1" fmla="*/ 15858 h 218425"/>
              <a:gd name="connsiteX2" fmla="*/ 134415 w 1173480"/>
              <a:gd name="connsiteY2" fmla="*/ 200964 h 218425"/>
              <a:gd name="connsiteX3" fmla="*/ 201591 w 1173480"/>
              <a:gd name="connsiteY3" fmla="*/ 201787 h 218425"/>
              <a:gd name="connsiteX4" fmla="*/ 518160 w 1173480"/>
              <a:gd name="connsiteY4" fmla="*/ 122538 h 218425"/>
              <a:gd name="connsiteX5" fmla="*/ 931179 w 1173480"/>
              <a:gd name="connsiteY5" fmla="*/ 7895 h 218425"/>
              <a:gd name="connsiteX6" fmla="*/ 1173480 w 1173480"/>
              <a:gd name="connsiteY6" fmla="*/ 8238 h 218425"/>
              <a:gd name="connsiteX0" fmla="*/ 0 w 1173480"/>
              <a:gd name="connsiteY0" fmla="*/ 6484 h 216482"/>
              <a:gd name="connsiteX1" fmla="*/ 132354 w 1173480"/>
              <a:gd name="connsiteY1" fmla="*/ 16767 h 216482"/>
              <a:gd name="connsiteX2" fmla="*/ 134415 w 1173480"/>
              <a:gd name="connsiteY2" fmla="*/ 199210 h 216482"/>
              <a:gd name="connsiteX3" fmla="*/ 201591 w 1173480"/>
              <a:gd name="connsiteY3" fmla="*/ 200033 h 216482"/>
              <a:gd name="connsiteX4" fmla="*/ 518160 w 1173480"/>
              <a:gd name="connsiteY4" fmla="*/ 120784 h 216482"/>
              <a:gd name="connsiteX5" fmla="*/ 931179 w 1173480"/>
              <a:gd name="connsiteY5" fmla="*/ 6141 h 216482"/>
              <a:gd name="connsiteX6" fmla="*/ 1173480 w 1173480"/>
              <a:gd name="connsiteY6" fmla="*/ 6484 h 216482"/>
              <a:gd name="connsiteX0" fmla="*/ 0 w 1173480"/>
              <a:gd name="connsiteY0" fmla="*/ 2049 h 212047"/>
              <a:gd name="connsiteX1" fmla="*/ 132354 w 1173480"/>
              <a:gd name="connsiteY1" fmla="*/ 12332 h 212047"/>
              <a:gd name="connsiteX2" fmla="*/ 134415 w 1173480"/>
              <a:gd name="connsiteY2" fmla="*/ 194775 h 212047"/>
              <a:gd name="connsiteX3" fmla="*/ 201591 w 1173480"/>
              <a:gd name="connsiteY3" fmla="*/ 195598 h 212047"/>
              <a:gd name="connsiteX4" fmla="*/ 518160 w 1173480"/>
              <a:gd name="connsiteY4" fmla="*/ 116349 h 212047"/>
              <a:gd name="connsiteX5" fmla="*/ 931179 w 1173480"/>
              <a:gd name="connsiteY5" fmla="*/ 1706 h 212047"/>
              <a:gd name="connsiteX6" fmla="*/ 1173480 w 1173480"/>
              <a:gd name="connsiteY6" fmla="*/ 2049 h 212047"/>
              <a:gd name="connsiteX0" fmla="*/ 0 w 1173480"/>
              <a:gd name="connsiteY0" fmla="*/ 2049 h 212362"/>
              <a:gd name="connsiteX1" fmla="*/ 142294 w 1173480"/>
              <a:gd name="connsiteY1" fmla="*/ 7887 h 212362"/>
              <a:gd name="connsiteX2" fmla="*/ 134415 w 1173480"/>
              <a:gd name="connsiteY2" fmla="*/ 194775 h 212362"/>
              <a:gd name="connsiteX3" fmla="*/ 201591 w 1173480"/>
              <a:gd name="connsiteY3" fmla="*/ 195598 h 212362"/>
              <a:gd name="connsiteX4" fmla="*/ 518160 w 1173480"/>
              <a:gd name="connsiteY4" fmla="*/ 116349 h 212362"/>
              <a:gd name="connsiteX5" fmla="*/ 931179 w 1173480"/>
              <a:gd name="connsiteY5" fmla="*/ 1706 h 212362"/>
              <a:gd name="connsiteX6" fmla="*/ 1173480 w 1173480"/>
              <a:gd name="connsiteY6" fmla="*/ 2049 h 212362"/>
              <a:gd name="connsiteX0" fmla="*/ 0 w 1173480"/>
              <a:gd name="connsiteY0" fmla="*/ 2049 h 212362"/>
              <a:gd name="connsiteX1" fmla="*/ 142294 w 1173480"/>
              <a:gd name="connsiteY1" fmla="*/ 7887 h 212362"/>
              <a:gd name="connsiteX2" fmla="*/ 134415 w 1173480"/>
              <a:gd name="connsiteY2" fmla="*/ 194775 h 212362"/>
              <a:gd name="connsiteX3" fmla="*/ 201591 w 1173480"/>
              <a:gd name="connsiteY3" fmla="*/ 195598 h 212362"/>
              <a:gd name="connsiteX4" fmla="*/ 518160 w 1173480"/>
              <a:gd name="connsiteY4" fmla="*/ 116349 h 212362"/>
              <a:gd name="connsiteX5" fmla="*/ 931179 w 1173480"/>
              <a:gd name="connsiteY5" fmla="*/ 1706 h 212362"/>
              <a:gd name="connsiteX6" fmla="*/ 1173480 w 1173480"/>
              <a:gd name="connsiteY6" fmla="*/ 2049 h 212362"/>
              <a:gd name="connsiteX0" fmla="*/ 0 w 1173480"/>
              <a:gd name="connsiteY0" fmla="*/ 9525 h 206192"/>
              <a:gd name="connsiteX1" fmla="*/ 142294 w 1173480"/>
              <a:gd name="connsiteY1" fmla="*/ 15363 h 206192"/>
              <a:gd name="connsiteX2" fmla="*/ 201591 w 1173480"/>
              <a:gd name="connsiteY2" fmla="*/ 203074 h 206192"/>
              <a:gd name="connsiteX3" fmla="*/ 518160 w 1173480"/>
              <a:gd name="connsiteY3" fmla="*/ 123825 h 206192"/>
              <a:gd name="connsiteX4" fmla="*/ 931179 w 1173480"/>
              <a:gd name="connsiteY4" fmla="*/ 9182 h 206192"/>
              <a:gd name="connsiteX5" fmla="*/ 1173480 w 1173480"/>
              <a:gd name="connsiteY5" fmla="*/ 9525 h 206192"/>
              <a:gd name="connsiteX0" fmla="*/ 0 w 1173480"/>
              <a:gd name="connsiteY0" fmla="*/ 9962 h 212373"/>
              <a:gd name="connsiteX1" fmla="*/ 142294 w 1173480"/>
              <a:gd name="connsiteY1" fmla="*/ 15800 h 212373"/>
              <a:gd name="connsiteX2" fmla="*/ 168930 w 1173480"/>
              <a:gd name="connsiteY2" fmla="*/ 209437 h 212373"/>
              <a:gd name="connsiteX3" fmla="*/ 518160 w 1173480"/>
              <a:gd name="connsiteY3" fmla="*/ 124262 h 212373"/>
              <a:gd name="connsiteX4" fmla="*/ 931179 w 1173480"/>
              <a:gd name="connsiteY4" fmla="*/ 9619 h 212373"/>
              <a:gd name="connsiteX5" fmla="*/ 1173480 w 1173480"/>
              <a:gd name="connsiteY5" fmla="*/ 9962 h 212373"/>
              <a:gd name="connsiteX0" fmla="*/ 0 w 1173480"/>
              <a:gd name="connsiteY0" fmla="*/ 9962 h 212448"/>
              <a:gd name="connsiteX1" fmla="*/ 142294 w 1173480"/>
              <a:gd name="connsiteY1" fmla="*/ 15800 h 212448"/>
              <a:gd name="connsiteX2" fmla="*/ 168930 w 1173480"/>
              <a:gd name="connsiteY2" fmla="*/ 209437 h 212448"/>
              <a:gd name="connsiteX3" fmla="*/ 518160 w 1173480"/>
              <a:gd name="connsiteY3" fmla="*/ 124262 h 212448"/>
              <a:gd name="connsiteX4" fmla="*/ 931179 w 1173480"/>
              <a:gd name="connsiteY4" fmla="*/ 9619 h 212448"/>
              <a:gd name="connsiteX5" fmla="*/ 1173480 w 1173480"/>
              <a:gd name="connsiteY5" fmla="*/ 9962 h 212448"/>
              <a:gd name="connsiteX0" fmla="*/ 0 w 1173480"/>
              <a:gd name="connsiteY0" fmla="*/ 10933 h 213419"/>
              <a:gd name="connsiteX1" fmla="*/ 142294 w 1173480"/>
              <a:gd name="connsiteY1" fmla="*/ 16771 h 213419"/>
              <a:gd name="connsiteX2" fmla="*/ 168930 w 1173480"/>
              <a:gd name="connsiteY2" fmla="*/ 210408 h 213419"/>
              <a:gd name="connsiteX3" fmla="*/ 518160 w 1173480"/>
              <a:gd name="connsiteY3" fmla="*/ 125233 h 213419"/>
              <a:gd name="connsiteX4" fmla="*/ 931179 w 1173480"/>
              <a:gd name="connsiteY4" fmla="*/ 10590 h 213419"/>
              <a:gd name="connsiteX5" fmla="*/ 1173480 w 1173480"/>
              <a:gd name="connsiteY5" fmla="*/ 10933 h 213419"/>
              <a:gd name="connsiteX0" fmla="*/ 0 w 1172060"/>
              <a:gd name="connsiteY0" fmla="*/ 8400 h 215330"/>
              <a:gd name="connsiteX1" fmla="*/ 140874 w 1172060"/>
              <a:gd name="connsiteY1" fmla="*/ 18682 h 215330"/>
              <a:gd name="connsiteX2" fmla="*/ 167510 w 1172060"/>
              <a:gd name="connsiteY2" fmla="*/ 212319 h 215330"/>
              <a:gd name="connsiteX3" fmla="*/ 516740 w 1172060"/>
              <a:gd name="connsiteY3" fmla="*/ 127144 h 215330"/>
              <a:gd name="connsiteX4" fmla="*/ 929759 w 1172060"/>
              <a:gd name="connsiteY4" fmla="*/ 12501 h 215330"/>
              <a:gd name="connsiteX5" fmla="*/ 1172060 w 1172060"/>
              <a:gd name="connsiteY5" fmla="*/ 12844 h 215330"/>
              <a:gd name="connsiteX0" fmla="*/ 0 w 1172060"/>
              <a:gd name="connsiteY0" fmla="*/ 2243 h 208625"/>
              <a:gd name="connsiteX1" fmla="*/ 133774 w 1172060"/>
              <a:gd name="connsiteY1" fmla="*/ 25118 h 208625"/>
              <a:gd name="connsiteX2" fmla="*/ 167510 w 1172060"/>
              <a:gd name="connsiteY2" fmla="*/ 206162 h 208625"/>
              <a:gd name="connsiteX3" fmla="*/ 516740 w 1172060"/>
              <a:gd name="connsiteY3" fmla="*/ 120987 h 208625"/>
              <a:gd name="connsiteX4" fmla="*/ 929759 w 1172060"/>
              <a:gd name="connsiteY4" fmla="*/ 6344 h 208625"/>
              <a:gd name="connsiteX5" fmla="*/ 1172060 w 1172060"/>
              <a:gd name="connsiteY5" fmla="*/ 6687 h 208625"/>
              <a:gd name="connsiteX0" fmla="*/ 0 w 1172060"/>
              <a:gd name="connsiteY0" fmla="*/ 2243 h 208625"/>
              <a:gd name="connsiteX1" fmla="*/ 133774 w 1172060"/>
              <a:gd name="connsiteY1" fmla="*/ 25118 h 208625"/>
              <a:gd name="connsiteX2" fmla="*/ 167510 w 1172060"/>
              <a:gd name="connsiteY2" fmla="*/ 206162 h 208625"/>
              <a:gd name="connsiteX3" fmla="*/ 516740 w 1172060"/>
              <a:gd name="connsiteY3" fmla="*/ 120987 h 208625"/>
              <a:gd name="connsiteX4" fmla="*/ 929759 w 1172060"/>
              <a:gd name="connsiteY4" fmla="*/ 6344 h 208625"/>
              <a:gd name="connsiteX5" fmla="*/ 1172060 w 1172060"/>
              <a:gd name="connsiteY5" fmla="*/ 6687 h 208625"/>
              <a:gd name="connsiteX0" fmla="*/ 0 w 1172060"/>
              <a:gd name="connsiteY0" fmla="*/ 3353 h 209735"/>
              <a:gd name="connsiteX1" fmla="*/ 133774 w 1172060"/>
              <a:gd name="connsiteY1" fmla="*/ 26228 h 209735"/>
              <a:gd name="connsiteX2" fmla="*/ 167510 w 1172060"/>
              <a:gd name="connsiteY2" fmla="*/ 207272 h 209735"/>
              <a:gd name="connsiteX3" fmla="*/ 516740 w 1172060"/>
              <a:gd name="connsiteY3" fmla="*/ 122097 h 209735"/>
              <a:gd name="connsiteX4" fmla="*/ 929759 w 1172060"/>
              <a:gd name="connsiteY4" fmla="*/ 7454 h 209735"/>
              <a:gd name="connsiteX5" fmla="*/ 1172060 w 1172060"/>
              <a:gd name="connsiteY5" fmla="*/ 7797 h 209735"/>
              <a:gd name="connsiteX0" fmla="*/ 0 w 1172060"/>
              <a:gd name="connsiteY0" fmla="*/ 3353 h 209735"/>
              <a:gd name="connsiteX1" fmla="*/ 133774 w 1172060"/>
              <a:gd name="connsiteY1" fmla="*/ 26228 h 209735"/>
              <a:gd name="connsiteX2" fmla="*/ 167510 w 1172060"/>
              <a:gd name="connsiteY2" fmla="*/ 207272 h 209735"/>
              <a:gd name="connsiteX3" fmla="*/ 516740 w 1172060"/>
              <a:gd name="connsiteY3" fmla="*/ 122097 h 209735"/>
              <a:gd name="connsiteX4" fmla="*/ 929759 w 1172060"/>
              <a:gd name="connsiteY4" fmla="*/ 7454 h 209735"/>
              <a:gd name="connsiteX5" fmla="*/ 1172060 w 1172060"/>
              <a:gd name="connsiteY5" fmla="*/ 7797 h 209735"/>
              <a:gd name="connsiteX0" fmla="*/ 0 w 1172060"/>
              <a:gd name="connsiteY0" fmla="*/ 3353 h 209735"/>
              <a:gd name="connsiteX1" fmla="*/ 133774 w 1172060"/>
              <a:gd name="connsiteY1" fmla="*/ 26228 h 209735"/>
              <a:gd name="connsiteX2" fmla="*/ 167510 w 1172060"/>
              <a:gd name="connsiteY2" fmla="*/ 207272 h 209735"/>
              <a:gd name="connsiteX3" fmla="*/ 516740 w 1172060"/>
              <a:gd name="connsiteY3" fmla="*/ 122097 h 209735"/>
              <a:gd name="connsiteX4" fmla="*/ 929759 w 1172060"/>
              <a:gd name="connsiteY4" fmla="*/ 7454 h 209735"/>
              <a:gd name="connsiteX5" fmla="*/ 1172060 w 1172060"/>
              <a:gd name="connsiteY5" fmla="*/ 7797 h 209735"/>
              <a:gd name="connsiteX0" fmla="*/ 0 w 1172060"/>
              <a:gd name="connsiteY0" fmla="*/ 653 h 207035"/>
              <a:gd name="connsiteX1" fmla="*/ 133774 w 1172060"/>
              <a:gd name="connsiteY1" fmla="*/ 23528 h 207035"/>
              <a:gd name="connsiteX2" fmla="*/ 167510 w 1172060"/>
              <a:gd name="connsiteY2" fmla="*/ 204572 h 207035"/>
              <a:gd name="connsiteX3" fmla="*/ 516740 w 1172060"/>
              <a:gd name="connsiteY3" fmla="*/ 119397 h 207035"/>
              <a:gd name="connsiteX4" fmla="*/ 929759 w 1172060"/>
              <a:gd name="connsiteY4" fmla="*/ 4754 h 207035"/>
              <a:gd name="connsiteX5" fmla="*/ 1172060 w 1172060"/>
              <a:gd name="connsiteY5" fmla="*/ 5097 h 207035"/>
              <a:gd name="connsiteX0" fmla="*/ 0 w 1172060"/>
              <a:gd name="connsiteY0" fmla="*/ 15091 h 222462"/>
              <a:gd name="connsiteX1" fmla="*/ 123834 w 1172060"/>
              <a:gd name="connsiteY1" fmla="*/ 15744 h 222462"/>
              <a:gd name="connsiteX2" fmla="*/ 167510 w 1172060"/>
              <a:gd name="connsiteY2" fmla="*/ 219010 h 222462"/>
              <a:gd name="connsiteX3" fmla="*/ 516740 w 1172060"/>
              <a:gd name="connsiteY3" fmla="*/ 133835 h 222462"/>
              <a:gd name="connsiteX4" fmla="*/ 929759 w 1172060"/>
              <a:gd name="connsiteY4" fmla="*/ 19192 h 222462"/>
              <a:gd name="connsiteX5" fmla="*/ 1172060 w 1172060"/>
              <a:gd name="connsiteY5" fmla="*/ 19535 h 222462"/>
              <a:gd name="connsiteX0" fmla="*/ 0 w 1172060"/>
              <a:gd name="connsiteY0" fmla="*/ 0 h 207371"/>
              <a:gd name="connsiteX1" fmla="*/ 123834 w 1172060"/>
              <a:gd name="connsiteY1" fmla="*/ 653 h 207371"/>
              <a:gd name="connsiteX2" fmla="*/ 167510 w 1172060"/>
              <a:gd name="connsiteY2" fmla="*/ 203919 h 207371"/>
              <a:gd name="connsiteX3" fmla="*/ 516740 w 1172060"/>
              <a:gd name="connsiteY3" fmla="*/ 118744 h 207371"/>
              <a:gd name="connsiteX4" fmla="*/ 929759 w 1172060"/>
              <a:gd name="connsiteY4" fmla="*/ 4101 h 207371"/>
              <a:gd name="connsiteX5" fmla="*/ 1172060 w 1172060"/>
              <a:gd name="connsiteY5" fmla="*/ 4444 h 20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2060" h="207371">
                <a:moveTo>
                  <a:pt x="0" y="0"/>
                </a:moveTo>
                <a:cubicBezTo>
                  <a:pt x="58060" y="5503"/>
                  <a:pt x="57575" y="-740"/>
                  <a:pt x="123834" y="653"/>
                </a:cubicBezTo>
                <a:cubicBezTo>
                  <a:pt x="190093" y="2046"/>
                  <a:pt x="102026" y="184237"/>
                  <a:pt x="167510" y="203919"/>
                </a:cubicBezTo>
                <a:cubicBezTo>
                  <a:pt x="232994" y="223601"/>
                  <a:pt x="396799" y="154269"/>
                  <a:pt x="516740" y="118744"/>
                </a:cubicBezTo>
                <a:cubicBezTo>
                  <a:pt x="642667" y="81446"/>
                  <a:pt x="889119" y="21881"/>
                  <a:pt x="929759" y="4101"/>
                </a:cubicBezTo>
                <a:cubicBezTo>
                  <a:pt x="1043247" y="-479"/>
                  <a:pt x="1085129" y="5764"/>
                  <a:pt x="1172060" y="444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Freeform: Shape 103">
            <a:extLst>
              <a:ext uri="{FF2B5EF4-FFF2-40B4-BE49-F238E27FC236}">
                <a16:creationId xmlns:a16="http://schemas.microsoft.com/office/drawing/2014/main" id="{BD3BF1E7-C168-B17F-FEE9-8D28F7825DB3}"/>
              </a:ext>
            </a:extLst>
          </p:cNvPr>
          <p:cNvSpPr/>
          <p:nvPr/>
        </p:nvSpPr>
        <p:spPr>
          <a:xfrm>
            <a:off x="7767825" y="3162745"/>
            <a:ext cx="2631919" cy="873092"/>
          </a:xfrm>
          <a:custGeom>
            <a:avLst/>
            <a:gdLst>
              <a:gd name="connsiteX0" fmla="*/ 0 w 1181100"/>
              <a:gd name="connsiteY0" fmla="*/ 14426 h 217047"/>
              <a:gd name="connsiteX1" fmla="*/ 137160 w 1181100"/>
              <a:gd name="connsiteY1" fmla="*/ 29666 h 217047"/>
              <a:gd name="connsiteX2" fmla="*/ 152400 w 1181100"/>
              <a:gd name="connsiteY2" fmla="*/ 60146 h 217047"/>
              <a:gd name="connsiteX3" fmla="*/ 198120 w 1181100"/>
              <a:gd name="connsiteY3" fmla="*/ 212546 h 217047"/>
              <a:gd name="connsiteX4" fmla="*/ 335280 w 1181100"/>
              <a:gd name="connsiteY4" fmla="*/ 151586 h 217047"/>
              <a:gd name="connsiteX5" fmla="*/ 327660 w 1181100"/>
              <a:gd name="connsiteY5" fmla="*/ 113486 h 217047"/>
              <a:gd name="connsiteX6" fmla="*/ 365760 w 1181100"/>
              <a:gd name="connsiteY6" fmla="*/ 98246 h 217047"/>
              <a:gd name="connsiteX7" fmla="*/ 518160 w 1181100"/>
              <a:gd name="connsiteY7" fmla="*/ 75386 h 217047"/>
              <a:gd name="connsiteX8" fmla="*/ 525780 w 1181100"/>
              <a:gd name="connsiteY8" fmla="*/ 6806 h 217047"/>
              <a:gd name="connsiteX9" fmla="*/ 739140 w 1181100"/>
              <a:gd name="connsiteY9" fmla="*/ 14426 h 217047"/>
              <a:gd name="connsiteX10" fmla="*/ 960120 w 1181100"/>
              <a:gd name="connsiteY10" fmla="*/ 6806 h 217047"/>
              <a:gd name="connsiteX11" fmla="*/ 1181100 w 1181100"/>
              <a:gd name="connsiteY11" fmla="*/ 6806 h 217047"/>
              <a:gd name="connsiteX0" fmla="*/ 0 w 1181100"/>
              <a:gd name="connsiteY0" fmla="*/ 15380 h 218001"/>
              <a:gd name="connsiteX1" fmla="*/ 137160 w 1181100"/>
              <a:gd name="connsiteY1" fmla="*/ 30620 h 218001"/>
              <a:gd name="connsiteX2" fmla="*/ 152400 w 1181100"/>
              <a:gd name="connsiteY2" fmla="*/ 61100 h 218001"/>
              <a:gd name="connsiteX3" fmla="*/ 198120 w 1181100"/>
              <a:gd name="connsiteY3" fmla="*/ 213500 h 218001"/>
              <a:gd name="connsiteX4" fmla="*/ 335280 w 1181100"/>
              <a:gd name="connsiteY4" fmla="*/ 152540 h 218001"/>
              <a:gd name="connsiteX5" fmla="*/ 327660 w 1181100"/>
              <a:gd name="connsiteY5" fmla="*/ 114440 h 218001"/>
              <a:gd name="connsiteX6" fmla="*/ 365760 w 1181100"/>
              <a:gd name="connsiteY6" fmla="*/ 99200 h 218001"/>
              <a:gd name="connsiteX7" fmla="*/ 518160 w 1181100"/>
              <a:gd name="connsiteY7" fmla="*/ 76340 h 218001"/>
              <a:gd name="connsiteX8" fmla="*/ 525780 w 1181100"/>
              <a:gd name="connsiteY8" fmla="*/ 7760 h 218001"/>
              <a:gd name="connsiteX9" fmla="*/ 751450 w 1181100"/>
              <a:gd name="connsiteY9" fmla="*/ 1584 h 218001"/>
              <a:gd name="connsiteX10" fmla="*/ 960120 w 1181100"/>
              <a:gd name="connsiteY10" fmla="*/ 7760 h 218001"/>
              <a:gd name="connsiteX11" fmla="*/ 1181100 w 1181100"/>
              <a:gd name="connsiteY11" fmla="*/ 7760 h 218001"/>
              <a:gd name="connsiteX0" fmla="*/ 0 w 1181100"/>
              <a:gd name="connsiteY0" fmla="*/ 16923 h 219544"/>
              <a:gd name="connsiteX1" fmla="*/ 137160 w 1181100"/>
              <a:gd name="connsiteY1" fmla="*/ 32163 h 219544"/>
              <a:gd name="connsiteX2" fmla="*/ 152400 w 1181100"/>
              <a:gd name="connsiteY2" fmla="*/ 62643 h 219544"/>
              <a:gd name="connsiteX3" fmla="*/ 198120 w 1181100"/>
              <a:gd name="connsiteY3" fmla="*/ 215043 h 219544"/>
              <a:gd name="connsiteX4" fmla="*/ 335280 w 1181100"/>
              <a:gd name="connsiteY4" fmla="*/ 154083 h 219544"/>
              <a:gd name="connsiteX5" fmla="*/ 327660 w 1181100"/>
              <a:gd name="connsiteY5" fmla="*/ 115983 h 219544"/>
              <a:gd name="connsiteX6" fmla="*/ 365760 w 1181100"/>
              <a:gd name="connsiteY6" fmla="*/ 100743 h 219544"/>
              <a:gd name="connsiteX7" fmla="*/ 518160 w 1181100"/>
              <a:gd name="connsiteY7" fmla="*/ 77883 h 219544"/>
              <a:gd name="connsiteX8" fmla="*/ 525780 w 1181100"/>
              <a:gd name="connsiteY8" fmla="*/ 9303 h 219544"/>
              <a:gd name="connsiteX9" fmla="*/ 751450 w 1181100"/>
              <a:gd name="connsiteY9" fmla="*/ 3127 h 219544"/>
              <a:gd name="connsiteX10" fmla="*/ 972431 w 1181100"/>
              <a:gd name="connsiteY10" fmla="*/ 106 h 219544"/>
              <a:gd name="connsiteX11" fmla="*/ 1181100 w 1181100"/>
              <a:gd name="connsiteY11" fmla="*/ 9303 h 21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1100" h="219544">
                <a:moveTo>
                  <a:pt x="0" y="16923"/>
                </a:moveTo>
                <a:cubicBezTo>
                  <a:pt x="45720" y="22003"/>
                  <a:pt x="93099" y="18945"/>
                  <a:pt x="137160" y="32163"/>
                </a:cubicBezTo>
                <a:cubicBezTo>
                  <a:pt x="148040" y="35427"/>
                  <a:pt x="150931" y="51379"/>
                  <a:pt x="152400" y="62643"/>
                </a:cubicBezTo>
                <a:cubicBezTo>
                  <a:pt x="173300" y="222876"/>
                  <a:pt x="109255" y="197270"/>
                  <a:pt x="198120" y="215043"/>
                </a:cubicBezTo>
                <a:cubicBezTo>
                  <a:pt x="354410" y="206817"/>
                  <a:pt x="352123" y="255138"/>
                  <a:pt x="335280" y="154083"/>
                </a:cubicBezTo>
                <a:cubicBezTo>
                  <a:pt x="333151" y="141308"/>
                  <a:pt x="330200" y="128683"/>
                  <a:pt x="327660" y="115983"/>
                </a:cubicBezTo>
                <a:cubicBezTo>
                  <a:pt x="340360" y="110903"/>
                  <a:pt x="352219" y="102677"/>
                  <a:pt x="365760" y="100743"/>
                </a:cubicBezTo>
                <a:cubicBezTo>
                  <a:pt x="529000" y="77423"/>
                  <a:pt x="442895" y="115515"/>
                  <a:pt x="518160" y="77883"/>
                </a:cubicBezTo>
                <a:cubicBezTo>
                  <a:pt x="520700" y="55023"/>
                  <a:pt x="486898" y="21762"/>
                  <a:pt x="525780" y="9303"/>
                </a:cubicBezTo>
                <a:cubicBezTo>
                  <a:pt x="564662" y="-3156"/>
                  <a:pt x="677008" y="4660"/>
                  <a:pt x="751450" y="3127"/>
                </a:cubicBezTo>
                <a:lnTo>
                  <a:pt x="972431" y="106"/>
                </a:lnTo>
                <a:cubicBezTo>
                  <a:pt x="1046080" y="-1164"/>
                  <a:pt x="1107440" y="9303"/>
                  <a:pt x="1181100" y="930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ACD9DB-C255-6DE1-4A67-C5859259CB8A}"/>
              </a:ext>
            </a:extLst>
          </p:cNvPr>
          <p:cNvSpPr txBox="1"/>
          <p:nvPr/>
        </p:nvSpPr>
        <p:spPr>
          <a:xfrm flipH="1">
            <a:off x="4530023" y="4963731"/>
            <a:ext cx="117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LID4096" sz="1200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242D9A7-5268-6F4C-F73E-076BC8606D59}"/>
              </a:ext>
            </a:extLst>
          </p:cNvPr>
          <p:cNvCxnSpPr>
            <a:cxnSpLocks/>
          </p:cNvCxnSpPr>
          <p:nvPr/>
        </p:nvCxnSpPr>
        <p:spPr>
          <a:xfrm>
            <a:off x="4652378" y="4493311"/>
            <a:ext cx="617750" cy="0"/>
          </a:xfrm>
          <a:prstGeom prst="line">
            <a:avLst/>
          </a:prstGeom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51CCCBE-F5BD-814C-C9CF-435C8BE9DD5E}"/>
              </a:ext>
            </a:extLst>
          </p:cNvPr>
          <p:cNvCxnSpPr>
            <a:cxnSpLocks/>
          </p:cNvCxnSpPr>
          <p:nvPr/>
        </p:nvCxnSpPr>
        <p:spPr>
          <a:xfrm>
            <a:off x="5270128" y="4179733"/>
            <a:ext cx="0" cy="313578"/>
          </a:xfrm>
          <a:prstGeom prst="line">
            <a:avLst/>
          </a:prstGeom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CDE1CBD-893E-88FB-BD2F-3FB7E2389C81}"/>
              </a:ext>
            </a:extLst>
          </p:cNvPr>
          <p:cNvCxnSpPr>
            <a:cxnSpLocks/>
          </p:cNvCxnSpPr>
          <p:nvPr/>
        </p:nvCxnSpPr>
        <p:spPr>
          <a:xfrm>
            <a:off x="3895667" y="3961959"/>
            <a:ext cx="0" cy="894798"/>
          </a:xfrm>
          <a:prstGeom prst="line">
            <a:avLst/>
          </a:prstGeom>
          <a:ln w="2222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C886747-38FE-12BA-0261-99F1441B26DB}"/>
              </a:ext>
            </a:extLst>
          </p:cNvPr>
          <p:cNvSpPr txBox="1"/>
          <p:nvPr/>
        </p:nvSpPr>
        <p:spPr>
          <a:xfrm rot="16200000" flipH="1">
            <a:off x="3497908" y="4100590"/>
            <a:ext cx="140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Initial Damage level</a:t>
            </a:r>
            <a:endParaRPr lang="LID4096" sz="1400" dirty="0">
              <a:solidFill>
                <a:srgbClr val="FFC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711829A-8703-75B3-605A-9237C11D2B6C}"/>
              </a:ext>
            </a:extLst>
          </p:cNvPr>
          <p:cNvSpPr txBox="1"/>
          <p:nvPr/>
        </p:nvSpPr>
        <p:spPr>
          <a:xfrm flipH="1">
            <a:off x="8787164" y="5539037"/>
            <a:ext cx="117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LID4096" sz="1200" dirty="0"/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20A8611D-42D8-44AB-BD6E-16A1C56E5C03}"/>
              </a:ext>
            </a:extLst>
          </p:cNvPr>
          <p:cNvCxnSpPr>
            <a:cxnSpLocks/>
            <a:stCxn id="47" idx="3"/>
            <a:endCxn id="27" idx="0"/>
          </p:cNvCxnSpPr>
          <p:nvPr/>
        </p:nvCxnSpPr>
        <p:spPr>
          <a:xfrm flipV="1">
            <a:off x="6199713" y="3443907"/>
            <a:ext cx="1250366" cy="806584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1DFC28B5-1700-9A6A-DF8A-9F2E89D80310}"/>
              </a:ext>
            </a:extLst>
          </p:cNvPr>
          <p:cNvCxnSpPr>
            <a:cxnSpLocks/>
            <a:stCxn id="47" idx="3"/>
            <a:endCxn id="30" idx="0"/>
          </p:cNvCxnSpPr>
          <p:nvPr/>
        </p:nvCxnSpPr>
        <p:spPr>
          <a:xfrm>
            <a:off x="6199713" y="4250491"/>
            <a:ext cx="1259121" cy="604571"/>
          </a:xfrm>
          <a:prstGeom prst="bentConnector3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D8D3C0B-6416-563D-43A6-BA8C5D5601FF}"/>
              </a:ext>
            </a:extLst>
          </p:cNvPr>
          <p:cNvSpPr txBox="1"/>
          <p:nvPr/>
        </p:nvSpPr>
        <p:spPr>
          <a:xfrm flipH="1">
            <a:off x="1542226" y="5102230"/>
            <a:ext cx="117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Component</a:t>
            </a:r>
            <a:endParaRPr lang="LID4096" sz="1200" dirty="0"/>
          </a:p>
        </p:txBody>
      </p:sp>
      <p:sp>
        <p:nvSpPr>
          <p:cNvPr id="114" name="Titel 1">
            <a:extLst>
              <a:ext uri="{FF2B5EF4-FFF2-40B4-BE49-F238E27FC236}">
                <a16:creationId xmlns:a16="http://schemas.microsoft.com/office/drawing/2014/main" id="{6F5871DF-229E-4B2D-DE91-14B1D7A098DA}"/>
              </a:ext>
            </a:extLst>
          </p:cNvPr>
          <p:cNvSpPr txBox="1">
            <a:spLocks/>
          </p:cNvSpPr>
          <p:nvPr/>
        </p:nvSpPr>
        <p:spPr>
          <a:xfrm>
            <a:off x="860401" y="1115985"/>
            <a:ext cx="11690297" cy="8656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de-DE" sz="2000" dirty="0" err="1"/>
              <a:t>Component‘s</a:t>
            </a:r>
            <a:r>
              <a:rPr lang="de-DE" sz="2000" dirty="0"/>
              <a:t> post-</a:t>
            </a:r>
            <a:r>
              <a:rPr lang="de-DE" sz="2000" dirty="0" err="1"/>
              <a:t>disaster</a:t>
            </a:r>
            <a:r>
              <a:rPr lang="de-DE" sz="2000" dirty="0"/>
              <a:t> </a:t>
            </a:r>
            <a:r>
              <a:rPr lang="de-DE" sz="2000" dirty="0" err="1"/>
              <a:t>supply</a:t>
            </a:r>
            <a:r>
              <a:rPr lang="de-DE" sz="2000" dirty="0"/>
              <a:t>/</a:t>
            </a:r>
            <a:r>
              <a:rPr lang="de-DE" sz="2000" dirty="0" err="1"/>
              <a:t>demand</a:t>
            </a:r>
            <a:r>
              <a:rPr lang="de-DE" sz="2000" dirty="0"/>
              <a:t> </a:t>
            </a:r>
            <a:r>
              <a:rPr lang="de-DE" sz="2000" dirty="0" err="1"/>
              <a:t>dynamics</a:t>
            </a:r>
            <a:r>
              <a:rPr lang="de-DE" sz="2000" dirty="0"/>
              <a:t> </a:t>
            </a:r>
            <a:r>
              <a:rPr lang="de-DE" sz="2000" dirty="0" err="1"/>
              <a:t>characterized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</a:t>
            </a:r>
            <a:r>
              <a:rPr lang="de-DE" sz="2000" dirty="0" err="1"/>
              <a:t>parameters</a:t>
            </a:r>
            <a:r>
              <a:rPr lang="de-DE" sz="20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Initial Damage Level – </a:t>
            </a:r>
            <a:r>
              <a:rPr lang="de-DE" sz="2000" dirty="0" err="1"/>
              <a:t>from</a:t>
            </a:r>
            <a:r>
              <a:rPr lang="de-DE" sz="2000" dirty="0"/>
              <a:t> 0 (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damage</a:t>
            </a:r>
            <a:r>
              <a:rPr lang="de-DE" sz="2000" dirty="0"/>
              <a:t>) </a:t>
            </a:r>
            <a:r>
              <a:rPr lang="de-DE" sz="2000" dirty="0" err="1"/>
              <a:t>to</a:t>
            </a:r>
            <a:r>
              <a:rPr lang="de-DE" sz="2000" dirty="0"/>
              <a:t> 1 (</a:t>
            </a:r>
            <a:r>
              <a:rPr lang="de-DE" sz="2000" dirty="0" err="1"/>
              <a:t>complete</a:t>
            </a:r>
            <a:r>
              <a:rPr lang="de-DE" sz="2000" dirty="0"/>
              <a:t> </a:t>
            </a:r>
            <a:r>
              <a:rPr lang="de-DE" sz="2000" dirty="0" err="1"/>
              <a:t>damage</a:t>
            </a:r>
            <a:r>
              <a:rPr lang="de-DE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Repair</a:t>
            </a:r>
            <a:r>
              <a:rPr lang="de-DE" sz="2000" dirty="0"/>
              <a:t> Rate – </a:t>
            </a:r>
            <a:r>
              <a:rPr lang="de-DE" sz="2000" dirty="0" err="1"/>
              <a:t>from</a:t>
            </a:r>
            <a:r>
              <a:rPr lang="de-DE" sz="2000" dirty="0"/>
              <a:t> 0 (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repair</a:t>
            </a:r>
            <a:r>
              <a:rPr lang="de-DE" sz="2000" dirty="0"/>
              <a:t>) </a:t>
            </a:r>
            <a:r>
              <a:rPr lang="de-DE" sz="2000" dirty="0" err="1"/>
              <a:t>to</a:t>
            </a:r>
            <a:r>
              <a:rPr lang="de-DE" sz="2000" dirty="0"/>
              <a:t> 1 (</a:t>
            </a:r>
            <a:r>
              <a:rPr lang="de-DE" sz="2000" dirty="0" err="1"/>
              <a:t>complete</a:t>
            </a:r>
            <a:r>
              <a:rPr lang="de-DE" sz="2000" dirty="0"/>
              <a:t> </a:t>
            </a:r>
            <a:r>
              <a:rPr lang="de-DE" sz="2000" dirty="0" err="1"/>
              <a:t>repair</a:t>
            </a:r>
            <a:r>
              <a:rPr lang="de-DE" sz="2000" dirty="0"/>
              <a:t> </a:t>
            </a:r>
            <a:r>
              <a:rPr lang="de-DE" sz="2000" dirty="0" err="1"/>
              <a:t>within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time </a:t>
            </a:r>
            <a:r>
              <a:rPr lang="de-DE" sz="2000" dirty="0" err="1"/>
              <a:t>step</a:t>
            </a:r>
            <a:r>
              <a:rPr lang="de-DE" sz="2000" dirty="0"/>
              <a:t>)	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227127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51" y="260350"/>
            <a:ext cx="11281298" cy="900000"/>
          </a:xfrm>
        </p:spPr>
        <p:txBody>
          <a:bodyPr/>
          <a:lstStyle/>
          <a:p>
            <a:r>
              <a:rPr lang="de-DE" dirty="0"/>
              <a:t>Component interdependencies simulated as a flow of resources and services</a:t>
            </a:r>
            <a:endParaRPr lang="de-CH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A8E0346-C0DE-48A0-B694-A4A1B31E326C}"/>
              </a:ext>
            </a:extLst>
          </p:cNvPr>
          <p:cNvSpPr txBox="1"/>
          <p:nvPr/>
        </p:nvSpPr>
        <p:spPr>
          <a:xfrm>
            <a:off x="245072" y="6146938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Hefti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Henken,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GB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Quantifying Disaster Resilience of a Community with Interdependent Civil Infrastructure Systems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 and Infrastructure Engineering.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136E3-2A0E-44F7-83AB-55E07586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28" y="1562862"/>
            <a:ext cx="7976351" cy="418156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FA6024-D084-1001-CAC8-FFBDFB92CB41}"/>
              </a:ext>
            </a:extLst>
          </p:cNvPr>
          <p:cNvSpPr/>
          <p:nvPr/>
        </p:nvSpPr>
        <p:spPr>
          <a:xfrm>
            <a:off x="4688840" y="3479800"/>
            <a:ext cx="2148840" cy="495300"/>
          </a:xfrm>
          <a:prstGeom prst="roundRect">
            <a:avLst/>
          </a:prstGeom>
          <a:solidFill>
            <a:srgbClr val="1269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 distribution models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404243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51" y="260350"/>
            <a:ext cx="11281298" cy="900000"/>
          </a:xfrm>
        </p:spPr>
        <p:txBody>
          <a:bodyPr/>
          <a:lstStyle/>
          <a:p>
            <a:r>
              <a:rPr lang="de-DE" dirty="0"/>
              <a:t>Component interdependencies simulated as a flow of resources and services</a:t>
            </a:r>
            <a:endParaRPr lang="de-CH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A8E0346-C0DE-48A0-B694-A4A1B31E326C}"/>
              </a:ext>
            </a:extLst>
          </p:cNvPr>
          <p:cNvSpPr txBox="1"/>
          <p:nvPr/>
        </p:nvSpPr>
        <p:spPr>
          <a:xfrm>
            <a:off x="245072" y="6146938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Hefti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Henken,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GB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Quantifying Disaster Resilience of a Community with Interdependent Civil Infrastructure Systems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 and Infrastructure Engineering.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136E3-2A0E-44F7-83AB-55E07586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28" y="1562862"/>
            <a:ext cx="7976351" cy="418156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FA6024-D084-1001-CAC8-FFBDFB92CB41}"/>
              </a:ext>
            </a:extLst>
          </p:cNvPr>
          <p:cNvSpPr/>
          <p:nvPr/>
        </p:nvSpPr>
        <p:spPr>
          <a:xfrm>
            <a:off x="4688840" y="3479800"/>
            <a:ext cx="2148840" cy="495300"/>
          </a:xfrm>
          <a:prstGeom prst="roundRect">
            <a:avLst/>
          </a:prstGeom>
          <a:solidFill>
            <a:srgbClr val="1269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 distribution models</a:t>
            </a:r>
            <a:endParaRPr lang="LID4096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7B51B-429D-7430-8FAE-372B5DE8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1890" y="4495930"/>
            <a:ext cx="7772400" cy="42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6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3E76D7F7-EF4F-4463-B794-92C474AED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2" y="922807"/>
            <a:ext cx="6279002" cy="431681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31837" y="5251825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49C36-32DF-4353-9F01-01AE1DDEF96D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Broccardo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Esposito,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compositional demand/supply framework to quantify the resilience of civil infrastructure systems (Re-CoDeS).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Sustainable and Resilient Infrastructure.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FE029E7-4E0B-4770-9B34-0527A33C7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60348" y="1823379"/>
          <a:ext cx="21891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88506" imgH="518422" progId="Equation.DSMT4">
                  <p:embed/>
                </p:oleObj>
              </mc:Choice>
              <mc:Fallback>
                <p:oleObj name="Equation" r:id="rId3" imgW="2188506" imgH="518422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FE029E7-4E0B-4770-9B34-0527A33C7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60348" y="1823379"/>
                        <a:ext cx="21891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412875"/>
            <a:ext cx="5317279" cy="3336678"/>
          </a:xfrm>
        </p:spPr>
        <p:txBody>
          <a:bodyPr/>
          <a:lstStyle/>
          <a:p>
            <a:r>
              <a:rPr lang="en-US" dirty="0"/>
              <a:t>Disaster Resilience Quantification: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System Supply:</a:t>
            </a:r>
          </a:p>
          <a:p>
            <a:endParaRPr lang="en-US" dirty="0"/>
          </a:p>
          <a:p>
            <a:pPr marL="266700" lvl="1" indent="0">
              <a:buNone/>
            </a:pPr>
            <a:endParaRPr lang="en-US" dirty="0"/>
          </a:p>
          <a:p>
            <a:pPr marL="540000" lvl="2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2D5C05F-48EE-6F54-A6A3-18936915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4928" cy="900000"/>
          </a:xfrm>
        </p:spPr>
        <p:txBody>
          <a:bodyPr/>
          <a:lstStyle/>
          <a:p>
            <a:r>
              <a:rPr lang="en-US" dirty="0">
                <a:ln w="0"/>
              </a:rPr>
              <a:t>Resilience assessment using system’s supply/demand/consumption</a:t>
            </a:r>
          </a:p>
        </p:txBody>
      </p:sp>
    </p:spTree>
    <p:extLst>
      <p:ext uri="{BB962C8B-B14F-4D97-AF65-F5344CB8AC3E}">
        <p14:creationId xmlns:p14="http://schemas.microsoft.com/office/powerpoint/2010/main" val="387153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103DEDEF-8A47-42B8-A515-590D0EE46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2" y="928472"/>
            <a:ext cx="6277772" cy="431596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3336678"/>
          </a:xfrm>
        </p:spPr>
        <p:txBody>
          <a:bodyPr/>
          <a:lstStyle/>
          <a:p>
            <a:r>
              <a:rPr lang="en-US" dirty="0"/>
              <a:t>Disaster Resilience Quantification: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System Supply: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System Demand: </a:t>
            </a:r>
          </a:p>
          <a:p>
            <a:endParaRPr lang="en-US" dirty="0"/>
          </a:p>
          <a:p>
            <a:pPr marL="266700" lvl="1" indent="0">
              <a:buNone/>
            </a:pPr>
            <a:endParaRPr lang="en-US" dirty="0"/>
          </a:p>
          <a:p>
            <a:pPr marL="540000" lvl="2" indent="0">
              <a:buNone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31837" y="5251825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FE029E7-4E0B-4770-9B34-0527A33C7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823" y="1842429"/>
          <a:ext cx="21891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88506" imgH="518422" progId="Equation.DSMT4">
                  <p:embed/>
                </p:oleObj>
              </mc:Choice>
              <mc:Fallback>
                <p:oleObj name="Equation" r:id="rId3" imgW="2188506" imgH="518422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FE029E7-4E0B-4770-9B34-0527A33C7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50823" y="1842429"/>
                        <a:ext cx="21891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493BF6A-439A-49F3-B183-091BA3A2A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7825" y="2301194"/>
          <a:ext cx="235108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51511" imgH="516620" progId="Equation.DSMT4">
                  <p:embed/>
                </p:oleObj>
              </mc:Choice>
              <mc:Fallback>
                <p:oleObj name="Equation" r:id="rId5" imgW="2351511" imgH="51662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493BF6A-439A-49F3-B183-091BA3A2A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7825" y="2301194"/>
                        <a:ext cx="2351087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9D49C36-32DF-4353-9F01-01AE1DDEF96D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Broccardo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Esposito,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compositional demand/supply framework to quantify the resilience of civil infrastructure systems (Re-CoDeS).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Sustainable and Resilient Infrastructure.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58C2541-E02F-9F3F-95E1-F9785412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4928" cy="900000"/>
          </a:xfrm>
        </p:spPr>
        <p:txBody>
          <a:bodyPr/>
          <a:lstStyle/>
          <a:p>
            <a:r>
              <a:rPr lang="en-US" dirty="0">
                <a:ln w="0"/>
              </a:rPr>
              <a:t>Resilience assessment using system’s supply/demand/consumption</a:t>
            </a:r>
          </a:p>
        </p:txBody>
      </p:sp>
    </p:spTree>
    <p:extLst>
      <p:ext uri="{BB962C8B-B14F-4D97-AF65-F5344CB8AC3E}">
        <p14:creationId xmlns:p14="http://schemas.microsoft.com/office/powerpoint/2010/main" val="343455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5E0E4216-1552-452C-B64A-34FA7803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9" y="922373"/>
            <a:ext cx="6277772" cy="431596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3336678"/>
          </a:xfrm>
        </p:spPr>
        <p:txBody>
          <a:bodyPr/>
          <a:lstStyle/>
          <a:p>
            <a:r>
              <a:rPr lang="en-US" dirty="0"/>
              <a:t>Disaster Resilience Quantification: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System Supply: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E0808"/>
                </a:solidFill>
              </a:rPr>
              <a:t>System Demand: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B850A"/>
                </a:solidFill>
              </a:rPr>
              <a:t>System Consumption:</a:t>
            </a:r>
          </a:p>
          <a:p>
            <a:pPr marL="266700" lvl="1" indent="0">
              <a:buNone/>
            </a:pPr>
            <a:endParaRPr lang="en-US" dirty="0"/>
          </a:p>
          <a:p>
            <a:pPr marL="540000" lvl="2" indent="0">
              <a:buNone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31837" y="5251825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9067692" y="2774213"/>
          <a:ext cx="2295559" cy="553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90640" imgH="431640" progId="Equation.DSMT4">
                  <p:embed/>
                </p:oleObj>
              </mc:Choice>
              <mc:Fallback>
                <p:oleObj name="Equation" r:id="rId3" imgW="1790640" imgH="4316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7692" y="2774213"/>
                        <a:ext cx="2295559" cy="553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FE029E7-4E0B-4770-9B34-0527A33C7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823" y="1842429"/>
          <a:ext cx="21891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88506" imgH="518422" progId="Equation.DSMT4">
                  <p:embed/>
                </p:oleObj>
              </mc:Choice>
              <mc:Fallback>
                <p:oleObj name="Equation" r:id="rId5" imgW="2188506" imgH="518422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FE029E7-4E0B-4770-9B34-0527A33C7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50823" y="1842429"/>
                        <a:ext cx="21891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493BF6A-439A-49F3-B183-091BA3A2A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7825" y="2301194"/>
          <a:ext cx="235108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51511" imgH="516620" progId="Equation.DSMT4">
                  <p:embed/>
                </p:oleObj>
              </mc:Choice>
              <mc:Fallback>
                <p:oleObj name="Equation" r:id="rId7" imgW="2351511" imgH="51662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493BF6A-439A-49F3-B183-091BA3A2A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7825" y="2301194"/>
                        <a:ext cx="2351087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D49C36-32DF-4353-9F01-01AE1DDEF96D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Broccardo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Esposito,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compositional demand/supply framework to quantify the resilience of civil infrastructure systems (Re-CoDeS).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Sustainable and Resilient Infrastructure.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2DEEDD5-B063-FFC8-36D9-EDB3FEFBA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4928" cy="900000"/>
          </a:xfrm>
        </p:spPr>
        <p:txBody>
          <a:bodyPr/>
          <a:lstStyle/>
          <a:p>
            <a:r>
              <a:rPr lang="en-US" dirty="0">
                <a:ln w="0"/>
              </a:rPr>
              <a:t>Resilience assessment using system’s supply/demand/consumption</a:t>
            </a:r>
          </a:p>
        </p:txBody>
      </p:sp>
    </p:spTree>
    <p:extLst>
      <p:ext uri="{BB962C8B-B14F-4D97-AF65-F5344CB8AC3E}">
        <p14:creationId xmlns:p14="http://schemas.microsoft.com/office/powerpoint/2010/main" val="3442559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5E0E4216-1552-452C-B64A-34FA7803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2" y="933390"/>
            <a:ext cx="6277772" cy="43159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8845917" cy="900000"/>
          </a:xfrm>
        </p:spPr>
        <p:txBody>
          <a:bodyPr/>
          <a:lstStyle/>
          <a:p>
            <a:r>
              <a:rPr lang="en-US" dirty="0">
                <a:ln w="0"/>
              </a:rPr>
              <a:t>iRe-CoDeS and NIST Community Resilience Goals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60865" y="5266339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D02B33-A7E8-BA7C-15DF-CE03B3626359}"/>
              </a:ext>
            </a:extLst>
          </p:cNvPr>
          <p:cNvSpPr/>
          <p:nvPr/>
        </p:nvSpPr>
        <p:spPr>
          <a:xfrm>
            <a:off x="4048125" y="2697480"/>
            <a:ext cx="92367" cy="967740"/>
          </a:xfrm>
          <a:prstGeom prst="rect">
            <a:avLst/>
          </a:prstGeom>
          <a:solidFill>
            <a:srgbClr val="00B0F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6700A7-67CF-6ADD-B394-F4FD577D8615}"/>
              </a:ext>
            </a:extLst>
          </p:cNvPr>
          <p:cNvSpPr/>
          <p:nvPr/>
        </p:nvSpPr>
        <p:spPr>
          <a:xfrm>
            <a:off x="4046531" y="3665219"/>
            <a:ext cx="92367" cy="1106806"/>
          </a:xfrm>
          <a:prstGeom prst="rect">
            <a:avLst/>
          </a:prstGeom>
          <a:solidFill>
            <a:srgbClr val="0B850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F468BCB5-57DC-5211-8F1B-4E27574BE478}"/>
              </a:ext>
            </a:extLst>
          </p:cNvPr>
          <p:cNvSpPr txBox="1">
            <a:spLocks/>
          </p:cNvSpPr>
          <p:nvPr/>
        </p:nvSpPr>
        <p:spPr>
          <a:xfrm>
            <a:off x="1800049" y="3089204"/>
            <a:ext cx="2128562" cy="310730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Unmet demand</a:t>
            </a:r>
            <a:endParaRPr lang="en-GB" sz="2000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4A725A3B-50A3-14A6-F6AF-C21B69700D68}"/>
              </a:ext>
            </a:extLst>
          </p:cNvPr>
          <p:cNvSpPr txBox="1">
            <a:spLocks/>
          </p:cNvSpPr>
          <p:nvPr/>
        </p:nvSpPr>
        <p:spPr>
          <a:xfrm>
            <a:off x="1915223" y="3701530"/>
            <a:ext cx="1898214" cy="657971"/>
          </a:xfrm>
          <a:prstGeom prst="rect">
            <a:avLst/>
          </a:prstGeom>
          <a:ln w="28575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Desired percent of met demand</a:t>
            </a:r>
            <a:endParaRPr lang="en-GB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C842AB-77F7-B589-8091-9B34F7661B9D}"/>
              </a:ext>
            </a:extLst>
          </p:cNvPr>
          <p:cNvCxnSpPr/>
          <p:nvPr/>
        </p:nvCxnSpPr>
        <p:spPr>
          <a:xfrm flipV="1">
            <a:off x="6971531" y="-4437346"/>
            <a:ext cx="0" cy="368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6B41D7-550A-B2A4-C7AB-C17C2224F8C5}"/>
              </a:ext>
            </a:extLst>
          </p:cNvPr>
          <p:cNvCxnSpPr>
            <a:cxnSpLocks/>
          </p:cNvCxnSpPr>
          <p:nvPr/>
        </p:nvCxnSpPr>
        <p:spPr>
          <a:xfrm>
            <a:off x="6971531" y="-752090"/>
            <a:ext cx="6825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6B3BB7-5DF7-300F-29A9-EF454D4BCDCA}"/>
              </a:ext>
            </a:extLst>
          </p:cNvPr>
          <p:cNvCxnSpPr/>
          <p:nvPr/>
        </p:nvCxnSpPr>
        <p:spPr>
          <a:xfrm>
            <a:off x="6971531" y="-3378558"/>
            <a:ext cx="1371599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41410E-6686-1C09-2FF7-8B22FF522B5B}"/>
              </a:ext>
            </a:extLst>
          </p:cNvPr>
          <p:cNvCxnSpPr/>
          <p:nvPr/>
        </p:nvCxnSpPr>
        <p:spPr>
          <a:xfrm>
            <a:off x="8343130" y="-3378558"/>
            <a:ext cx="0" cy="172179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08C052A-773F-BB80-357F-01C2133F7A5F}"/>
              </a:ext>
            </a:extLst>
          </p:cNvPr>
          <p:cNvSpPr/>
          <p:nvPr/>
        </p:nvSpPr>
        <p:spPr>
          <a:xfrm>
            <a:off x="8343131" y="-3437487"/>
            <a:ext cx="4674766" cy="1784355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699359"/>
              <a:gd name="connsiteY0" fmla="*/ 1759971 h 1766525"/>
              <a:gd name="connsiteX1" fmla="*/ 2690655 w 2699359"/>
              <a:gd name="connsiteY1" fmla="*/ 1244210 h 1766525"/>
              <a:gd name="connsiteX2" fmla="*/ 1258496 w 2699359"/>
              <a:gd name="connsiteY2" fmla="*/ 408994 h 1766525"/>
              <a:gd name="connsiteX3" fmla="*/ 2371915 w 2699359"/>
              <a:gd name="connsiteY3" fmla="*/ 0 h 1766525"/>
              <a:gd name="connsiteX0" fmla="*/ 0 w 3792726"/>
              <a:gd name="connsiteY0" fmla="*/ 1759971 h 1765638"/>
              <a:gd name="connsiteX1" fmla="*/ 2690655 w 3792726"/>
              <a:gd name="connsiteY1" fmla="*/ 1244210 h 1765638"/>
              <a:gd name="connsiteX2" fmla="*/ 3769205 w 3792726"/>
              <a:gd name="connsiteY2" fmla="*/ 494338 h 1765638"/>
              <a:gd name="connsiteX3" fmla="*/ 2371915 w 3792726"/>
              <a:gd name="connsiteY3" fmla="*/ 0 h 1765638"/>
              <a:gd name="connsiteX0" fmla="*/ 0 w 5802644"/>
              <a:gd name="connsiteY0" fmla="*/ 1833123 h 1838790"/>
              <a:gd name="connsiteX1" fmla="*/ 2690655 w 5802644"/>
              <a:gd name="connsiteY1" fmla="*/ 1317362 h 1838790"/>
              <a:gd name="connsiteX2" fmla="*/ 3769205 w 5802644"/>
              <a:gd name="connsiteY2" fmla="*/ 567490 h 1838790"/>
              <a:gd name="connsiteX3" fmla="*/ 5802644 w 5802644"/>
              <a:gd name="connsiteY3" fmla="*/ 0 h 1838790"/>
              <a:gd name="connsiteX0" fmla="*/ 0 w 5802644"/>
              <a:gd name="connsiteY0" fmla="*/ 1833123 h 1841920"/>
              <a:gd name="connsiteX1" fmla="*/ 4169566 w 5802644"/>
              <a:gd name="connsiteY1" fmla="*/ 1463666 h 1841920"/>
              <a:gd name="connsiteX2" fmla="*/ 3769205 w 5802644"/>
              <a:gd name="connsiteY2" fmla="*/ 567490 h 1841920"/>
              <a:gd name="connsiteX3" fmla="*/ 5802644 w 5802644"/>
              <a:gd name="connsiteY3" fmla="*/ 0 h 1841920"/>
              <a:gd name="connsiteX0" fmla="*/ 0 w 5802644"/>
              <a:gd name="connsiteY0" fmla="*/ 1833123 h 1841521"/>
              <a:gd name="connsiteX1" fmla="*/ 4169566 w 5802644"/>
              <a:gd name="connsiteY1" fmla="*/ 1463666 h 1841521"/>
              <a:gd name="connsiteX2" fmla="*/ 5325501 w 5802644"/>
              <a:gd name="connsiteY2" fmla="*/ 646738 h 1841521"/>
              <a:gd name="connsiteX3" fmla="*/ 5802644 w 5802644"/>
              <a:gd name="connsiteY3" fmla="*/ 0 h 1841521"/>
              <a:gd name="connsiteX0" fmla="*/ 0 w 6593689"/>
              <a:gd name="connsiteY0" fmla="*/ 1790451 h 1798849"/>
              <a:gd name="connsiteX1" fmla="*/ 4169566 w 6593689"/>
              <a:gd name="connsiteY1" fmla="*/ 1420994 h 1798849"/>
              <a:gd name="connsiteX2" fmla="*/ 5325501 w 6593689"/>
              <a:gd name="connsiteY2" fmla="*/ 604066 h 1798849"/>
              <a:gd name="connsiteX3" fmla="*/ 6593689 w 6593689"/>
              <a:gd name="connsiteY3" fmla="*/ 0 h 1798849"/>
              <a:gd name="connsiteX0" fmla="*/ 0 w 6593689"/>
              <a:gd name="connsiteY0" fmla="*/ 1784355 h 1792910"/>
              <a:gd name="connsiteX1" fmla="*/ 4169566 w 6593689"/>
              <a:gd name="connsiteY1" fmla="*/ 1420994 h 1792910"/>
              <a:gd name="connsiteX2" fmla="*/ 5325501 w 6593689"/>
              <a:gd name="connsiteY2" fmla="*/ 604066 h 1792910"/>
              <a:gd name="connsiteX3" fmla="*/ 6593689 w 6593689"/>
              <a:gd name="connsiteY3" fmla="*/ 0 h 1792910"/>
              <a:gd name="connsiteX0" fmla="*/ 0 w 6593689"/>
              <a:gd name="connsiteY0" fmla="*/ 1784355 h 1784355"/>
              <a:gd name="connsiteX1" fmla="*/ 4169566 w 6593689"/>
              <a:gd name="connsiteY1" fmla="*/ 1420994 h 1784355"/>
              <a:gd name="connsiteX2" fmla="*/ 5325501 w 6593689"/>
              <a:gd name="connsiteY2" fmla="*/ 604066 h 1784355"/>
              <a:gd name="connsiteX3" fmla="*/ 6593689 w 6593689"/>
              <a:gd name="connsiteY3" fmla="*/ 0 h 178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3689" h="1784355">
                <a:moveTo>
                  <a:pt x="0" y="1784355"/>
                </a:moveTo>
                <a:cubicBezTo>
                  <a:pt x="582849" y="1754134"/>
                  <a:pt x="3281983" y="1617709"/>
                  <a:pt x="4169566" y="1420994"/>
                </a:cubicBezTo>
                <a:cubicBezTo>
                  <a:pt x="5057149" y="1224279"/>
                  <a:pt x="5076483" y="938049"/>
                  <a:pt x="5325501" y="604066"/>
                </a:cubicBezTo>
                <a:cubicBezTo>
                  <a:pt x="5615682" y="279810"/>
                  <a:pt x="5775116" y="23779"/>
                  <a:pt x="6593689" y="0"/>
                </a:cubicBez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432DF9-3D55-7AB7-2D60-3137C0BD2D88}"/>
              </a:ext>
            </a:extLst>
          </p:cNvPr>
          <p:cNvCxnSpPr>
            <a:cxnSpLocks/>
          </p:cNvCxnSpPr>
          <p:nvPr/>
        </p:nvCxnSpPr>
        <p:spPr>
          <a:xfrm>
            <a:off x="13012985" y="-3437378"/>
            <a:ext cx="690384" cy="0"/>
          </a:xfrm>
          <a:prstGeom prst="line">
            <a:avLst/>
          </a:prstGeom>
          <a:ln w="12700">
            <a:solidFill>
              <a:srgbClr val="FE0808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A2E2A216-A35D-2673-9E0E-6ADCBBA4BF03}"/>
              </a:ext>
            </a:extLst>
          </p:cNvPr>
          <p:cNvSpPr txBox="1">
            <a:spLocks/>
          </p:cNvSpPr>
          <p:nvPr/>
        </p:nvSpPr>
        <p:spPr>
          <a:xfrm>
            <a:off x="9935223" y="-649034"/>
            <a:ext cx="627882" cy="255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Time</a:t>
            </a:r>
            <a:endParaRPr lang="en-GB" sz="200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B15A2088-BF0F-51DC-7AE3-47F7AFB0DFF1}"/>
              </a:ext>
            </a:extLst>
          </p:cNvPr>
          <p:cNvSpPr txBox="1">
            <a:spLocks/>
          </p:cNvSpPr>
          <p:nvPr/>
        </p:nvSpPr>
        <p:spPr>
          <a:xfrm rot="16200000">
            <a:off x="5814882" y="-2869492"/>
            <a:ext cx="1697375" cy="2787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Functionality</a:t>
            </a:r>
            <a:endParaRPr lang="en-GB" sz="2000" dirty="0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9B62CB88-8841-9462-F7A2-983CDE9B384A}"/>
              </a:ext>
            </a:extLst>
          </p:cNvPr>
          <p:cNvSpPr/>
          <p:nvPr/>
        </p:nvSpPr>
        <p:spPr>
          <a:xfrm>
            <a:off x="8133848" y="-3648525"/>
            <a:ext cx="369649" cy="525295"/>
          </a:xfrm>
          <a:prstGeom prst="lightningBol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81957F96-27AF-0674-B83E-4C3074FF6E62}"/>
              </a:ext>
            </a:extLst>
          </p:cNvPr>
          <p:cNvSpPr txBox="1">
            <a:spLocks/>
          </p:cNvSpPr>
          <p:nvPr/>
        </p:nvSpPr>
        <p:spPr>
          <a:xfrm>
            <a:off x="7733683" y="-4065132"/>
            <a:ext cx="1539627" cy="408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Disruption</a:t>
            </a:r>
            <a:endParaRPr lang="en-GB" sz="20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B34B9B5-0A8D-4CAE-9F33-514D50D76CF2}"/>
              </a:ext>
            </a:extLst>
          </p:cNvPr>
          <p:cNvSpPr/>
          <p:nvPr/>
        </p:nvSpPr>
        <p:spPr>
          <a:xfrm>
            <a:off x="8341860" y="-3423794"/>
            <a:ext cx="1682900" cy="1400561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59971"/>
              <a:gd name="connsiteX1" fmla="*/ 678648 w 2371915"/>
              <a:gd name="connsiteY1" fmla="*/ 1232018 h 1759971"/>
              <a:gd name="connsiteX2" fmla="*/ 1258496 w 2371915"/>
              <a:gd name="connsiteY2" fmla="*/ 408994 h 1759971"/>
              <a:gd name="connsiteX3" fmla="*/ 2371915 w 2371915"/>
              <a:gd name="connsiteY3" fmla="*/ 0 h 1759971"/>
              <a:gd name="connsiteX0" fmla="*/ 0 w 2389828"/>
              <a:gd name="connsiteY0" fmla="*/ 1396751 h 1396751"/>
              <a:gd name="connsiteX1" fmla="*/ 696561 w 2389828"/>
              <a:gd name="connsiteY1" fmla="*/ 123201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89828"/>
              <a:gd name="connsiteY0" fmla="*/ 1396751 h 1396751"/>
              <a:gd name="connsiteX1" fmla="*/ 617743 w 2389828"/>
              <a:gd name="connsiteY1" fmla="*/ 106437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73706"/>
              <a:gd name="connsiteY0" fmla="*/ 1400561 h 1400561"/>
              <a:gd name="connsiteX1" fmla="*/ 601621 w 2373706"/>
              <a:gd name="connsiteY1" fmla="*/ 1064378 h 1400561"/>
              <a:gd name="connsiteX2" fmla="*/ 1260287 w 2373706"/>
              <a:gd name="connsiteY2" fmla="*/ 408994 h 1400561"/>
              <a:gd name="connsiteX3" fmla="*/ 2373706 w 2373706"/>
              <a:gd name="connsiteY3" fmla="*/ 0 h 140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706" h="1400561">
                <a:moveTo>
                  <a:pt x="0" y="1400561"/>
                </a:moveTo>
                <a:cubicBezTo>
                  <a:pt x="505464" y="1150884"/>
                  <a:pt x="391573" y="1229639"/>
                  <a:pt x="601621" y="1064378"/>
                </a:cubicBezTo>
                <a:cubicBezTo>
                  <a:pt x="811669" y="899117"/>
                  <a:pt x="1011269" y="742977"/>
                  <a:pt x="1260287" y="408994"/>
                </a:cubicBezTo>
                <a:cubicBezTo>
                  <a:pt x="1550468" y="84738"/>
                  <a:pt x="1555133" y="23779"/>
                  <a:pt x="2373706" y="0"/>
                </a:cubicBezTo>
              </a:path>
            </a:pathLst>
          </a:custGeom>
          <a:ln w="12700">
            <a:solidFill>
              <a:srgbClr val="0B850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B4D73E-CBE5-9C8F-1969-31128EBA6F1F}"/>
              </a:ext>
            </a:extLst>
          </p:cNvPr>
          <p:cNvCxnSpPr>
            <a:cxnSpLocks/>
          </p:cNvCxnSpPr>
          <p:nvPr/>
        </p:nvCxnSpPr>
        <p:spPr>
          <a:xfrm>
            <a:off x="10018664" y="-3425294"/>
            <a:ext cx="3684705" cy="0"/>
          </a:xfrm>
          <a:prstGeom prst="line">
            <a:avLst/>
          </a:prstGeom>
          <a:ln w="12700">
            <a:solidFill>
              <a:srgbClr val="0B850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9B009D-BA13-E38C-72A4-85791CE0DEF6}"/>
              </a:ext>
            </a:extLst>
          </p:cNvPr>
          <p:cNvCxnSpPr/>
          <p:nvPr/>
        </p:nvCxnSpPr>
        <p:spPr>
          <a:xfrm>
            <a:off x="6971531" y="-3035306"/>
            <a:ext cx="710193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54847B-A7BB-F268-D084-70EFEFFAD2FA}"/>
              </a:ext>
            </a:extLst>
          </p:cNvPr>
          <p:cNvCxnSpPr>
            <a:cxnSpLocks/>
          </p:cNvCxnSpPr>
          <p:nvPr/>
        </p:nvCxnSpPr>
        <p:spPr>
          <a:xfrm flipH="1">
            <a:off x="9203432" y="-3024326"/>
            <a:ext cx="31941" cy="227687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A4D681-827E-BD29-9F25-70A9B43D6AF6}"/>
              </a:ext>
            </a:extLst>
          </p:cNvPr>
          <p:cNvCxnSpPr>
            <a:cxnSpLocks/>
          </p:cNvCxnSpPr>
          <p:nvPr/>
        </p:nvCxnSpPr>
        <p:spPr>
          <a:xfrm>
            <a:off x="12237691" y="-3016975"/>
            <a:ext cx="0" cy="22648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row: Up-Down 37">
            <a:extLst>
              <a:ext uri="{FF2B5EF4-FFF2-40B4-BE49-F238E27FC236}">
                <a16:creationId xmlns:a16="http://schemas.microsoft.com/office/drawing/2014/main" id="{D7FFA38D-7F23-6B80-377A-481E18C1E59D}"/>
              </a:ext>
            </a:extLst>
          </p:cNvPr>
          <p:cNvSpPr/>
          <p:nvPr/>
        </p:nvSpPr>
        <p:spPr>
          <a:xfrm rot="5400000">
            <a:off x="8061998" y="-2208992"/>
            <a:ext cx="61591" cy="2221276"/>
          </a:xfrm>
          <a:prstGeom prst="up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E65520E5-7AD1-8A59-B397-8940035E55C3}"/>
              </a:ext>
            </a:extLst>
          </p:cNvPr>
          <p:cNvSpPr/>
          <p:nvPr/>
        </p:nvSpPr>
        <p:spPr>
          <a:xfrm rot="5400000">
            <a:off x="9578401" y="-3531163"/>
            <a:ext cx="62318" cy="5256260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7511D251-4EEE-2966-8AE6-CAA82DF5A4F2}"/>
              </a:ext>
            </a:extLst>
          </p:cNvPr>
          <p:cNvSpPr txBox="1">
            <a:spLocks/>
          </p:cNvSpPr>
          <p:nvPr/>
        </p:nvSpPr>
        <p:spPr>
          <a:xfrm>
            <a:off x="8943744" y="-3468611"/>
            <a:ext cx="3217605" cy="310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Desired Functionality Level</a:t>
            </a:r>
            <a:endParaRPr lang="en-GB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B159A1-1956-8EB7-B7A1-0C22C0E77AD6}"/>
              </a:ext>
            </a:extLst>
          </p:cNvPr>
          <p:cNvSpPr txBox="1"/>
          <p:nvPr/>
        </p:nvSpPr>
        <p:spPr>
          <a:xfrm>
            <a:off x="7632758" y="-1577622"/>
            <a:ext cx="4445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Time to meet the target functionality level</a:t>
            </a:r>
          </a:p>
        </p:txBody>
      </p:sp>
      <p:sp>
        <p:nvSpPr>
          <p:cNvPr id="42" name="Arrow: Up-Down 41">
            <a:extLst>
              <a:ext uri="{FF2B5EF4-FFF2-40B4-BE49-F238E27FC236}">
                <a16:creationId xmlns:a16="http://schemas.microsoft.com/office/drawing/2014/main" id="{454260AD-6DD8-ECD8-4865-1D1F38A2F849}"/>
              </a:ext>
            </a:extLst>
          </p:cNvPr>
          <p:cNvSpPr/>
          <p:nvPr/>
        </p:nvSpPr>
        <p:spPr>
          <a:xfrm rot="5400000">
            <a:off x="2690268" y="3319800"/>
            <a:ext cx="85514" cy="2601771"/>
          </a:xfrm>
          <a:prstGeom prst="up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663DAE-C9A1-22A8-E95B-75FC4DC66D01}"/>
              </a:ext>
            </a:extLst>
          </p:cNvPr>
          <p:cNvSpPr txBox="1"/>
          <p:nvPr/>
        </p:nvSpPr>
        <p:spPr>
          <a:xfrm>
            <a:off x="1484789" y="4730964"/>
            <a:ext cx="24964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Time to meet the goal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DDC28-3E6F-5D58-5AC2-FB2813C4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71" y="2108116"/>
            <a:ext cx="5277346" cy="2992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21C2C7-F84F-3836-3AD2-E5ED3957AC9E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US" sz="1000" i="1" dirty="0">
                <a:latin typeface="Times New Roman" panose="02020603050405020304" pitchFamily="18" charset="0"/>
              </a:rPr>
              <a:t>Evaluating NIST Community Disaster Resilience Goals using the iRe-CoDeS Resilience Quantification Framework</a:t>
            </a:r>
            <a:r>
              <a:rPr lang="sr-Latn-RS" sz="1000" i="1" dirty="0">
                <a:latin typeface="Times New Roman" panose="02020603050405020304" pitchFamily="18" charset="0"/>
              </a:rPr>
              <a:t>. 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12NCEE, Salt Lake City, USA.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D5AF96-37EA-5743-B53C-A5ADB3ED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0632" y="549805"/>
            <a:ext cx="1582117" cy="2041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955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9" y="273745"/>
            <a:ext cx="11618826" cy="7066169"/>
          </a:xfrm>
        </p:spPr>
        <p:txBody>
          <a:bodyPr/>
          <a:lstStyle/>
          <a:p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assess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resilience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 </a:t>
            </a:r>
            <a:r>
              <a:rPr lang="de-DE" sz="1600" dirty="0" err="1"/>
              <a:t>system</a:t>
            </a:r>
            <a:r>
              <a:rPr lang="de-DE" sz="1600" dirty="0"/>
              <a:t>?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+ </a:t>
            </a:r>
            <a:r>
              <a:rPr lang="de-DE" sz="1600" dirty="0" err="1"/>
              <a:t>Resilience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often</a:t>
            </a:r>
            <a:r>
              <a:rPr lang="de-DE" sz="1600" dirty="0"/>
              <a:t> </a:t>
            </a:r>
            <a:r>
              <a:rPr lang="de-DE" sz="1600" dirty="0" err="1"/>
              <a:t>assessed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consist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numerous</a:t>
            </a:r>
            <a:r>
              <a:rPr lang="de-DE" sz="1600" dirty="0"/>
              <a:t> interdependent </a:t>
            </a:r>
            <a:r>
              <a:rPr lang="de-DE" sz="1600" dirty="0" err="1"/>
              <a:t>components</a:t>
            </a:r>
            <a:r>
              <a:rPr lang="de-DE" sz="1600" dirty="0"/>
              <a:t> and </a:t>
            </a:r>
            <a:r>
              <a:rPr lang="de-DE" sz="1600" dirty="0" err="1"/>
              <a:t>whose</a:t>
            </a:r>
            <a:r>
              <a:rPr lang="de-DE" sz="1600" dirty="0"/>
              <a:t> </a:t>
            </a:r>
            <a:r>
              <a:rPr lang="de-DE" sz="1600" dirty="0" err="1"/>
              <a:t>performance</a:t>
            </a:r>
            <a:r>
              <a:rPr lang="de-DE" sz="1600" dirty="0"/>
              <a:t> </a:t>
            </a:r>
            <a:r>
              <a:rPr lang="de-DE" sz="1600" dirty="0" err="1"/>
              <a:t>needs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understood</a:t>
            </a:r>
            <a:br>
              <a:rPr lang="de-DE" sz="1600" dirty="0"/>
            </a:br>
            <a:r>
              <a:rPr lang="de-DE" sz="1600" dirty="0"/>
              <a:t>+ </a:t>
            </a:r>
            <a:r>
              <a:rPr lang="de-DE" sz="1600" dirty="0" err="1"/>
              <a:t>getting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required</a:t>
            </a:r>
            <a:r>
              <a:rPr lang="de-DE" sz="1600" dirty="0"/>
              <a:t> a </a:t>
            </a:r>
            <a:r>
              <a:rPr lang="de-DE" sz="1600" dirty="0" err="1"/>
              <a:t>lot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effort</a:t>
            </a:r>
            <a:r>
              <a:rPr lang="de-DE" sz="1600" dirty="0"/>
              <a:t> , and </a:t>
            </a:r>
            <a:r>
              <a:rPr lang="de-DE" sz="1600" dirty="0" err="1"/>
              <a:t>is</a:t>
            </a:r>
            <a:r>
              <a:rPr lang="de-DE" sz="1600" dirty="0"/>
              <a:t> not possible in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cases</a:t>
            </a:r>
            <a:r>
              <a:rPr lang="de-DE" sz="1600" dirty="0"/>
              <a:t> due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privacy</a:t>
            </a:r>
            <a:r>
              <a:rPr lang="de-DE" sz="1600" dirty="0"/>
              <a:t> and </a:t>
            </a:r>
            <a:r>
              <a:rPr lang="de-DE" sz="1600" dirty="0" err="1"/>
              <a:t>security</a:t>
            </a:r>
            <a:r>
              <a:rPr lang="de-DE" sz="1600" dirty="0"/>
              <a:t> </a:t>
            </a:r>
            <a:r>
              <a:rPr lang="de-DE" sz="1600" dirty="0" err="1"/>
              <a:t>concerns</a:t>
            </a:r>
            <a:br>
              <a:rPr lang="de-DE" sz="1600" dirty="0"/>
            </a:br>
            <a:r>
              <a:rPr lang="de-DE" sz="1600" dirty="0"/>
              <a:t>+ but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components</a:t>
            </a:r>
            <a:r>
              <a:rPr lang="de-DE" sz="1600" dirty="0"/>
              <a:t> </a:t>
            </a:r>
            <a:r>
              <a:rPr lang="de-DE" sz="1600" dirty="0" err="1"/>
              <a:t>might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irrelevant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assessing</a:t>
            </a:r>
            <a:r>
              <a:rPr lang="de-DE" sz="1600" dirty="0"/>
              <a:t> </a:t>
            </a:r>
            <a:r>
              <a:rPr lang="de-DE" sz="1600" dirty="0" err="1"/>
              <a:t>resilience</a:t>
            </a:r>
            <a:r>
              <a:rPr lang="de-DE" sz="1600" dirty="0"/>
              <a:t>,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figure</a:t>
            </a:r>
            <a:r>
              <a:rPr lang="de-DE" sz="1600" dirty="0"/>
              <a:t> out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components</a:t>
            </a:r>
            <a:r>
              <a:rPr lang="de-DE" sz="1600" dirty="0"/>
              <a:t> </a:t>
            </a:r>
            <a:r>
              <a:rPr lang="de-DE" sz="1600" dirty="0" err="1"/>
              <a:t>those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collect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about</a:t>
            </a:r>
            <a:r>
              <a:rPr lang="de-DE" sz="1600" dirty="0"/>
              <a:t> </a:t>
            </a:r>
            <a:r>
              <a:rPr lang="de-DE" sz="1600" dirty="0" err="1"/>
              <a:t>them</a:t>
            </a:r>
            <a:r>
              <a:rPr lang="de-DE" sz="1600" dirty="0"/>
              <a:t>?</a:t>
            </a:r>
            <a:br>
              <a:rPr lang="de-DE" sz="1600" dirty="0"/>
            </a:br>
            <a:r>
              <a:rPr lang="de-DE" sz="1600" dirty="0"/>
              <a:t>+ </a:t>
            </a:r>
            <a:r>
              <a:rPr lang="de-DE" sz="1600" dirty="0" err="1"/>
              <a:t>use</a:t>
            </a:r>
            <a:r>
              <a:rPr lang="de-DE" sz="1600" dirty="0"/>
              <a:t> </a:t>
            </a:r>
            <a:r>
              <a:rPr lang="de-DE" sz="1600" dirty="0" err="1"/>
              <a:t>sobol</a:t>
            </a:r>
            <a:r>
              <a:rPr lang="de-DE" sz="1600" dirty="0"/>
              <a:t> </a:t>
            </a:r>
            <a:r>
              <a:rPr lang="de-DE" sz="1600" dirty="0" err="1"/>
              <a:t>indices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rank </a:t>
            </a:r>
            <a:r>
              <a:rPr lang="de-DE" sz="1600" dirty="0" err="1"/>
              <a:t>components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dirty="0" err="1"/>
              <a:t>uninformed</a:t>
            </a:r>
            <a:r>
              <a:rPr lang="de-DE" sz="1600" dirty="0"/>
              <a:t> </a:t>
            </a:r>
            <a:r>
              <a:rPr lang="de-DE" sz="1600" dirty="0" err="1"/>
              <a:t>input</a:t>
            </a:r>
            <a:r>
              <a:rPr lang="de-DE" sz="1600" dirty="0"/>
              <a:t> </a:t>
            </a:r>
            <a:r>
              <a:rPr lang="de-DE" sz="1600" dirty="0" err="1"/>
              <a:t>distributions</a:t>
            </a:r>
            <a:br>
              <a:rPr lang="de-DE" sz="1600" dirty="0"/>
            </a:br>
            <a:r>
              <a:rPr lang="de-DE" sz="1600" dirty="0"/>
              <a:t>+ </a:t>
            </a:r>
            <a:r>
              <a:rPr lang="de-DE" sz="1600" dirty="0" err="1"/>
              <a:t>then</a:t>
            </a:r>
            <a:r>
              <a:rPr lang="de-DE" sz="1600" dirty="0"/>
              <a:t> </a:t>
            </a:r>
            <a:r>
              <a:rPr lang="de-DE" sz="1600" dirty="0" err="1"/>
              <a:t>iteratice</a:t>
            </a:r>
            <a:r>
              <a:rPr lang="de-DE" sz="1600" dirty="0"/>
              <a:t> </a:t>
            </a:r>
            <a:r>
              <a:rPr lang="de-DE" sz="1600" dirty="0" err="1"/>
              <a:t>heuristic</a:t>
            </a:r>
            <a:r>
              <a:rPr lang="de-DE" sz="1600" dirty="0"/>
              <a:t> </a:t>
            </a:r>
            <a:r>
              <a:rPr lang="de-DE" sz="1600" dirty="0" err="1"/>
              <a:t>upper</a:t>
            </a:r>
            <a:r>
              <a:rPr lang="de-DE" sz="1600" dirty="0"/>
              <a:t> and </a:t>
            </a:r>
            <a:r>
              <a:rPr lang="de-DE" sz="1600" dirty="0" err="1"/>
              <a:t>lower</a:t>
            </a:r>
            <a:r>
              <a:rPr lang="de-DE" sz="1600" dirty="0"/>
              <a:t> </a:t>
            </a:r>
            <a:r>
              <a:rPr lang="de-DE" sz="1600" dirty="0" err="1"/>
              <a:t>bound</a:t>
            </a:r>
            <a:r>
              <a:rPr lang="de-DE" sz="1600" dirty="0"/>
              <a:t> </a:t>
            </a:r>
            <a:r>
              <a:rPr lang="de-DE" sz="1600" dirty="0" err="1"/>
              <a:t>search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figure</a:t>
            </a:r>
            <a:r>
              <a:rPr lang="de-DE" sz="1600" dirty="0"/>
              <a:t> out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irrelevant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span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distributions</a:t>
            </a:r>
            <a:r>
              <a:rPr lang="de-DE" sz="1600" dirty="0"/>
              <a:t> 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available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components</a:t>
            </a:r>
            <a:br>
              <a:rPr lang="de-DE" sz="1600" dirty="0"/>
            </a:br>
            <a:r>
              <a:rPr lang="de-DE" sz="1600" dirty="0"/>
              <a:t>+ virtual </a:t>
            </a:r>
            <a:r>
              <a:rPr lang="de-DE" sz="1600" dirty="0" err="1"/>
              <a:t>community</a:t>
            </a:r>
            <a:r>
              <a:rPr lang="de-DE" sz="1600" dirty="0"/>
              <a:t> </a:t>
            </a:r>
            <a:r>
              <a:rPr lang="de-DE" sz="1600" dirty="0" err="1"/>
              <a:t>whose</a:t>
            </a:r>
            <a:r>
              <a:rPr lang="de-DE" sz="1600" dirty="0"/>
              <a:t> </a:t>
            </a:r>
            <a:r>
              <a:rPr lang="de-DE" sz="1600" dirty="0" err="1"/>
              <a:t>resilience</a:t>
            </a:r>
            <a:r>
              <a:rPr lang="de-DE" sz="1600" dirty="0"/>
              <a:t> </a:t>
            </a:r>
            <a:r>
              <a:rPr lang="de-DE" sz="1600" dirty="0" err="1"/>
              <a:t>goals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assessed</a:t>
            </a:r>
            <a:r>
              <a:rPr lang="de-DE" sz="1600" dirty="0"/>
              <a:t> </a:t>
            </a:r>
            <a:r>
              <a:rPr lang="de-DE" sz="1600" dirty="0" err="1"/>
              <a:t>illustrates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approach</a:t>
            </a:r>
            <a:br>
              <a:rPr lang="de-DE" sz="1600" dirty="0"/>
            </a:br>
            <a:r>
              <a:rPr lang="de-DE" sz="1600" dirty="0"/>
              <a:t>+ </a:t>
            </a:r>
            <a:r>
              <a:rPr lang="de-DE" sz="1600" dirty="0" err="1"/>
              <a:t>explain</a:t>
            </a:r>
            <a:r>
              <a:rPr lang="de-DE" sz="1600" dirty="0"/>
              <a:t> </a:t>
            </a:r>
            <a:r>
              <a:rPr lang="de-DE" sz="1600" dirty="0" err="1"/>
              <a:t>iRe-CoDeS</a:t>
            </a:r>
            <a:r>
              <a:rPr lang="de-DE" sz="1600" dirty="0"/>
              <a:t> – </a:t>
            </a:r>
            <a:r>
              <a:rPr lang="de-DE" sz="1600" dirty="0" err="1"/>
              <a:t>supply</a:t>
            </a:r>
            <a:r>
              <a:rPr lang="de-DE" sz="1600" dirty="0"/>
              <a:t>/</a:t>
            </a:r>
            <a:r>
              <a:rPr lang="de-DE" sz="1600" dirty="0" err="1"/>
              <a:t>demand</a:t>
            </a:r>
            <a:r>
              <a:rPr lang="de-DE" sz="1600" dirty="0"/>
              <a:t>, </a:t>
            </a:r>
            <a:r>
              <a:rPr lang="de-DE" sz="1600" dirty="0" err="1"/>
              <a:t>interaction</a:t>
            </a:r>
            <a:r>
              <a:rPr lang="de-DE" sz="1600" dirty="0"/>
              <a:t>, initial </a:t>
            </a:r>
            <a:r>
              <a:rPr lang="de-DE" sz="1600" dirty="0" err="1"/>
              <a:t>damage</a:t>
            </a:r>
            <a:r>
              <a:rPr lang="de-DE" sz="1600" dirty="0"/>
              <a:t> </a:t>
            </a:r>
            <a:r>
              <a:rPr lang="de-DE" sz="1600" dirty="0" err="1"/>
              <a:t>level</a:t>
            </a:r>
            <a:r>
              <a:rPr lang="de-DE" sz="1600" dirty="0"/>
              <a:t> (0 </a:t>
            </a:r>
            <a:r>
              <a:rPr lang="de-DE" sz="1600" dirty="0" err="1"/>
              <a:t>to</a:t>
            </a:r>
            <a:r>
              <a:rPr lang="de-DE" sz="1600" dirty="0"/>
              <a:t> 1), </a:t>
            </a:r>
            <a:r>
              <a:rPr lang="de-DE" sz="1600" dirty="0" err="1"/>
              <a:t>repair</a:t>
            </a:r>
            <a:r>
              <a:rPr lang="de-DE" sz="1600" dirty="0"/>
              <a:t> rate (0 </a:t>
            </a:r>
            <a:r>
              <a:rPr lang="de-DE" sz="1600" dirty="0" err="1"/>
              <a:t>to</a:t>
            </a:r>
            <a:r>
              <a:rPr lang="de-DE" sz="1600" dirty="0"/>
              <a:t> 1)</a:t>
            </a:r>
            <a:br>
              <a:rPr lang="de-DE" sz="1600" dirty="0"/>
            </a:br>
            <a:br>
              <a:rPr lang="de-DE" sz="1600" dirty="0"/>
            </a:br>
            <a:endParaRPr lang="de-CH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EC6E7-FED6-461D-BFBF-444CF957FF98}"/>
              </a:ext>
            </a:extLst>
          </p:cNvPr>
          <p:cNvSpPr/>
          <p:nvPr/>
        </p:nvSpPr>
        <p:spPr>
          <a:xfrm>
            <a:off x="9181414" y="5709379"/>
            <a:ext cx="19205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sz="600" i="1" dirty="0"/>
              <a:t>https://www.pinterest.ch/</a:t>
            </a:r>
          </a:p>
        </p:txBody>
      </p:sp>
    </p:spTree>
    <p:extLst>
      <p:ext uri="{BB962C8B-B14F-4D97-AF65-F5344CB8AC3E}">
        <p14:creationId xmlns:p14="http://schemas.microsoft.com/office/powerpoint/2010/main" val="261147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6BD4F-C8B4-77F5-20B6-FCAD2B57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7" y="475988"/>
            <a:ext cx="9924071" cy="52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9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 for Component Importance Quantification - Step 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AB93B8-3F2B-CE10-7CBC-754D05C5325B}"/>
              </a:ext>
            </a:extLst>
          </p:cNvPr>
          <p:cNvSpPr txBox="1"/>
          <p:nvPr/>
        </p:nvSpPr>
        <p:spPr>
          <a:xfrm>
            <a:off x="389465" y="6050169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Blagojevic, Didier, Stojadinovic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1BB679-7110-C115-7D77-1AC5EBFC1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32"/>
          <a:stretch/>
        </p:blipFill>
        <p:spPr>
          <a:xfrm>
            <a:off x="514966" y="1107191"/>
            <a:ext cx="6034770" cy="7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8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AB93B8-3F2B-CE10-7CBC-754D05C5325B}"/>
              </a:ext>
            </a:extLst>
          </p:cNvPr>
          <p:cNvSpPr txBox="1"/>
          <p:nvPr/>
        </p:nvSpPr>
        <p:spPr>
          <a:xfrm>
            <a:off x="389465" y="6050169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Blagojevic, Didier, Stojadinovic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1BB679-7110-C115-7D77-1AC5EBFC1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78"/>
          <a:stretch/>
        </p:blipFill>
        <p:spPr>
          <a:xfrm>
            <a:off x="514966" y="1107191"/>
            <a:ext cx="6034770" cy="1727449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C10C18AC-ABC6-9322-417B-8392381D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 for Component Importance Quantification - Step 2</a:t>
            </a:r>
          </a:p>
        </p:txBody>
      </p:sp>
    </p:spTree>
    <p:extLst>
      <p:ext uri="{BB962C8B-B14F-4D97-AF65-F5344CB8AC3E}">
        <p14:creationId xmlns:p14="http://schemas.microsoft.com/office/powerpoint/2010/main" val="2447104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AB93B8-3F2B-CE10-7CBC-754D05C5325B}"/>
              </a:ext>
            </a:extLst>
          </p:cNvPr>
          <p:cNvSpPr txBox="1"/>
          <p:nvPr/>
        </p:nvSpPr>
        <p:spPr>
          <a:xfrm>
            <a:off x="389465" y="6050169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Blagojevic, Didier, Stojadinovic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1BB679-7110-C115-7D77-1AC5EBFC1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" y="1107191"/>
            <a:ext cx="6034770" cy="4716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E3B8E0-61C1-FF3E-7D4B-6C11B3C1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952" y="1208066"/>
            <a:ext cx="4104210" cy="1481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61D2A-C0D1-2F98-389F-9E8C21581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952" y="2868088"/>
            <a:ext cx="4104210" cy="1481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D4742-F89E-CE61-D029-91EAE993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952" y="4528110"/>
            <a:ext cx="4104211" cy="1481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D7378-1607-A18C-6321-8A398E2F9DBD}"/>
              </a:ext>
            </a:extLst>
          </p:cNvPr>
          <p:cNvSpPr txBox="1"/>
          <p:nvPr/>
        </p:nvSpPr>
        <p:spPr>
          <a:xfrm>
            <a:off x="10473692" y="1227796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1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B98C-B792-E17E-9F48-CFE6A64FCF21}"/>
              </a:ext>
            </a:extLst>
          </p:cNvPr>
          <p:cNvSpPr txBox="1"/>
          <p:nvPr/>
        </p:nvSpPr>
        <p:spPr>
          <a:xfrm>
            <a:off x="10473692" y="2877953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2</a:t>
            </a:r>
            <a:endParaRPr lang="LID4096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CD7BF-CCBA-EEBB-2E07-FBAB2152FA24}"/>
              </a:ext>
            </a:extLst>
          </p:cNvPr>
          <p:cNvSpPr txBox="1"/>
          <p:nvPr/>
        </p:nvSpPr>
        <p:spPr>
          <a:xfrm>
            <a:off x="10475915" y="4537975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3</a:t>
            </a:r>
            <a:endParaRPr lang="LID4096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03A8E-BE9C-EDE5-DFE0-66F134FC655F}"/>
              </a:ext>
            </a:extLst>
          </p:cNvPr>
          <p:cNvSpPr/>
          <p:nvPr/>
        </p:nvSpPr>
        <p:spPr>
          <a:xfrm>
            <a:off x="7639050" y="1790700"/>
            <a:ext cx="161925" cy="104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7BF2C6-7E5B-34DA-C7C9-66FABF9C5F18}"/>
              </a:ext>
            </a:extLst>
          </p:cNvPr>
          <p:cNvSpPr/>
          <p:nvPr/>
        </p:nvSpPr>
        <p:spPr>
          <a:xfrm>
            <a:off x="7646987" y="3449185"/>
            <a:ext cx="369888" cy="17666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94DF48-E7DC-5800-6CB9-2A0AC1D996D6}"/>
              </a:ext>
            </a:extLst>
          </p:cNvPr>
          <p:cNvSpPr/>
          <p:nvPr/>
        </p:nvSpPr>
        <p:spPr>
          <a:xfrm>
            <a:off x="7646987" y="5106535"/>
            <a:ext cx="719138" cy="17666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22553B-665B-1041-16D1-DF029675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 for Component Importance Quantification - Step 3</a:t>
            </a:r>
          </a:p>
        </p:txBody>
      </p:sp>
    </p:spTree>
    <p:extLst>
      <p:ext uri="{BB962C8B-B14F-4D97-AF65-F5344CB8AC3E}">
        <p14:creationId xmlns:p14="http://schemas.microsoft.com/office/powerpoint/2010/main" val="155369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iRe-CoDeS community resilience quantification and the Sobol’ method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AB93B8-3F2B-CE10-7CBC-754D05C5325B}"/>
              </a:ext>
            </a:extLst>
          </p:cNvPr>
          <p:cNvSpPr txBox="1"/>
          <p:nvPr/>
        </p:nvSpPr>
        <p:spPr>
          <a:xfrm>
            <a:off x="389465" y="6050169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Blagojevic, Didier, Stojadinovic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1BB679-7110-C115-7D77-1AC5EBFC1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" y="1107191"/>
            <a:ext cx="6034770" cy="4716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E3B8E0-61C1-FF3E-7D4B-6C11B3C1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952" y="1208066"/>
            <a:ext cx="4104210" cy="1481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61D2A-C0D1-2F98-389F-9E8C21581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952" y="2868088"/>
            <a:ext cx="4104210" cy="1481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D4742-F89E-CE61-D029-91EAE993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952" y="4528110"/>
            <a:ext cx="4104211" cy="1481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D7378-1607-A18C-6321-8A398E2F9DBD}"/>
              </a:ext>
            </a:extLst>
          </p:cNvPr>
          <p:cNvSpPr txBox="1"/>
          <p:nvPr/>
        </p:nvSpPr>
        <p:spPr>
          <a:xfrm>
            <a:off x="10473692" y="1227796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1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B98C-B792-E17E-9F48-CFE6A64FCF21}"/>
              </a:ext>
            </a:extLst>
          </p:cNvPr>
          <p:cNvSpPr txBox="1"/>
          <p:nvPr/>
        </p:nvSpPr>
        <p:spPr>
          <a:xfrm>
            <a:off x="10473692" y="2877953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2</a:t>
            </a:r>
            <a:endParaRPr lang="LID4096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CD7BF-CCBA-EEBB-2E07-FBAB2152FA24}"/>
              </a:ext>
            </a:extLst>
          </p:cNvPr>
          <p:cNvSpPr txBox="1"/>
          <p:nvPr/>
        </p:nvSpPr>
        <p:spPr>
          <a:xfrm>
            <a:off x="10475915" y="4537975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3</a:t>
            </a:r>
            <a:endParaRPr lang="LID4096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03A8E-BE9C-EDE5-DFE0-66F134FC655F}"/>
              </a:ext>
            </a:extLst>
          </p:cNvPr>
          <p:cNvSpPr/>
          <p:nvPr/>
        </p:nvSpPr>
        <p:spPr>
          <a:xfrm>
            <a:off x="7639050" y="1790700"/>
            <a:ext cx="161925" cy="104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7BF2C6-7E5B-34DA-C7C9-66FABF9C5F18}"/>
              </a:ext>
            </a:extLst>
          </p:cNvPr>
          <p:cNvSpPr/>
          <p:nvPr/>
        </p:nvSpPr>
        <p:spPr>
          <a:xfrm>
            <a:off x="7646987" y="3449185"/>
            <a:ext cx="369888" cy="17666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94DF48-E7DC-5800-6CB9-2A0AC1D996D6}"/>
              </a:ext>
            </a:extLst>
          </p:cNvPr>
          <p:cNvSpPr/>
          <p:nvPr/>
        </p:nvSpPr>
        <p:spPr>
          <a:xfrm>
            <a:off x="7646987" y="5106535"/>
            <a:ext cx="719138" cy="17666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8863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2A975F9-A3BB-41E1-8C66-BA7F4CE1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Virtual Community with interdependent infrastructure</a:t>
            </a:r>
            <a:endParaRPr lang="de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5362EB-86B4-426D-4D3D-B3E5EC44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79" y="975360"/>
            <a:ext cx="9639405" cy="51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8B1B49-A2CF-F659-6A43-B5E1B51B0337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917315-E1CA-9D4E-7958-0EAED3EC2FC4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433947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2A975F9-A3BB-41E1-8C66-BA7F4CE1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Scenario Earthquake</a:t>
            </a:r>
            <a:endParaRPr lang="de-CH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E35509-DCBD-4C24-BDCF-F3CB5B3E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719" y="1701655"/>
            <a:ext cx="5179973" cy="27746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" y="1757870"/>
            <a:ext cx="5657830" cy="27184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40887" y="4461361"/>
            <a:ext cx="3985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/>
              <a:t>Spatial distribution of the PGA for the considered scenario earthquake - hazard module output </a:t>
            </a:r>
            <a:br>
              <a:rPr lang="en-GB" dirty="0"/>
            </a:b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6836390" y="4476329"/>
            <a:ext cx="40157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/>
              <a:t>Initial damage state of the virtual community due to the scenario earthquake (t=0) – vulnerability module output 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E0346-C0DE-48A0-B694-A4A1B31E326C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30B56DFE-5E1B-4D97-BCE7-E4894E69CFC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6C95F-78DE-EA61-D10C-EA61540CA827}"/>
              </a:ext>
            </a:extLst>
          </p:cNvPr>
          <p:cNvSpPr/>
          <p:nvPr/>
        </p:nvSpPr>
        <p:spPr>
          <a:xfrm>
            <a:off x="1885333" y="1101225"/>
            <a:ext cx="1845480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Hazard 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3984-595D-07FF-D5D3-1BB011106F39}"/>
              </a:ext>
            </a:extLst>
          </p:cNvPr>
          <p:cNvSpPr/>
          <p:nvPr/>
        </p:nvSpPr>
        <p:spPr>
          <a:xfrm>
            <a:off x="7948135" y="1109592"/>
            <a:ext cx="1792250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Vulnerability 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26612-8071-7F51-E4C1-0E7A625177A1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C6C684-5A11-3F68-6935-8722DAD0DD06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1786383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31837" y="1412875"/>
            <a:ext cx="11460163" cy="2737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Recovery of electric power supply </a:t>
            </a:r>
            <a:r>
              <a:rPr lang="en-US" b="1" dirty="0"/>
              <a:t>without</a:t>
            </a:r>
            <a:r>
              <a:rPr lang="en-US" dirty="0"/>
              <a:t> considering electric power plants’ dependance on other systems</a:t>
            </a:r>
            <a:endParaRPr lang="LID4096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4A5C0DD-E789-44A6-B761-7AEE8D54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4" y="1686654"/>
            <a:ext cx="5877854" cy="3918570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8EA17A1-9A1A-747A-F788-46C941C96C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FD99A6-2110-C6A4-7BC5-1DDC64890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892555-A661-5884-E938-33811D5DD805}"/>
              </a:ext>
            </a:extLst>
          </p:cNvPr>
          <p:cNvSpPr/>
          <p:nvPr/>
        </p:nvSpPr>
        <p:spPr>
          <a:xfrm>
            <a:off x="6179597" y="2651478"/>
            <a:ext cx="306547" cy="326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5B5772-FC12-A82B-0840-4093D4902D1E}"/>
              </a:ext>
            </a:extLst>
          </p:cNvPr>
          <p:cNvSpPr/>
          <p:nvPr/>
        </p:nvSpPr>
        <p:spPr>
          <a:xfrm>
            <a:off x="9325133" y="2188182"/>
            <a:ext cx="306547" cy="326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770DB-85C5-48ED-1795-E6B92B5E1C71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044B76-AF7E-1C4E-C450-433A69103B07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8BE10-C1F6-B5F6-D307-9E1F3BB66D67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628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8" y="1689220"/>
            <a:ext cx="5880599" cy="3920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4439ACC-8EA0-21C3-9BC8-8A5368409A5D}"/>
              </a:ext>
            </a:extLst>
          </p:cNvPr>
          <p:cNvSpPr/>
          <p:nvPr/>
        </p:nvSpPr>
        <p:spPr>
          <a:xfrm>
            <a:off x="9145774" y="4047744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2D1765-E813-9635-CEE8-0247AA85BE8E}"/>
              </a:ext>
            </a:extLst>
          </p:cNvPr>
          <p:cNvSpPr/>
          <p:nvPr/>
        </p:nvSpPr>
        <p:spPr>
          <a:xfrm>
            <a:off x="9261598" y="4169664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506A29-1E69-CAAD-AD2B-284E77288CA5}"/>
              </a:ext>
            </a:extLst>
          </p:cNvPr>
          <p:cNvSpPr/>
          <p:nvPr/>
        </p:nvSpPr>
        <p:spPr>
          <a:xfrm>
            <a:off x="9395710" y="4224528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A194E1-3D8C-15CD-C545-0AF457DCF3CC}"/>
              </a:ext>
            </a:extLst>
          </p:cNvPr>
          <p:cNvSpPr/>
          <p:nvPr/>
        </p:nvSpPr>
        <p:spPr>
          <a:xfrm>
            <a:off x="7799691" y="3717495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4F82D9-CE22-B96A-9C31-7031653F8439}"/>
              </a:ext>
            </a:extLst>
          </p:cNvPr>
          <p:cNvSpPr/>
          <p:nvPr/>
        </p:nvSpPr>
        <p:spPr>
          <a:xfrm>
            <a:off x="7677771" y="3839415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F91346-5BF6-BC43-D1D0-FAA809B6B641}"/>
              </a:ext>
            </a:extLst>
          </p:cNvPr>
          <p:cNvSpPr/>
          <p:nvPr/>
        </p:nvSpPr>
        <p:spPr>
          <a:xfrm>
            <a:off x="7665579" y="2382471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B5B414-5EF9-ECE2-8C94-CBE18D676661}"/>
              </a:ext>
            </a:extLst>
          </p:cNvPr>
          <p:cNvSpPr/>
          <p:nvPr/>
        </p:nvSpPr>
        <p:spPr>
          <a:xfrm>
            <a:off x="7798558" y="2237232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BBF68F4-D2CA-E2F3-93A0-BCE6615F08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736E92-54C7-D7B9-CDC4-AED7B8CE1FB2}"/>
              </a:ext>
            </a:extLst>
          </p:cNvPr>
          <p:cNvSpPr/>
          <p:nvPr/>
        </p:nvSpPr>
        <p:spPr>
          <a:xfrm>
            <a:off x="8036302" y="2237232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FD918A-6BD5-6D79-8E8F-835713F17B91}"/>
              </a:ext>
            </a:extLst>
          </p:cNvPr>
          <p:cNvSpPr/>
          <p:nvPr/>
        </p:nvSpPr>
        <p:spPr>
          <a:xfrm>
            <a:off x="11053822" y="2304288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D9BF8150-380D-BA93-227A-E5A4937EB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67E3FAF-9866-1889-2C13-CF81EF422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1460163" cy="2737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Post-disaster change in electric power demand as people leave and return to buildings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70D47-0121-4955-122B-B6BF84EA4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674" y="2162748"/>
            <a:ext cx="5120758" cy="2742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2BB4C0-416E-4470-A39C-4BD45607EC7D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EC8EB2-CB90-0898-8CB0-4FA1BE3BEFD3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A9A28-A464-5160-6A35-1271BCEDCCEA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524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150CC4-FFC1-E0E1-7E4F-185627784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0" y="1689305"/>
            <a:ext cx="5880599" cy="3920400"/>
          </a:xfrm>
          <a:prstGeom prst="rect">
            <a:avLst/>
          </a:prstGeom>
        </p:spPr>
      </p:pic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418F7842-6BEE-DA27-5233-B3E4F018D2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C6C86-0E45-8E51-7FBF-DB30D8F8A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C7F3E78-A3D2-C462-6AEB-5A2C927F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769255F-F89F-C8D1-2C35-C63CE94A0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1460163" cy="2737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Recovery of electric power consumption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F9090-FCB9-1EEE-990C-A32CF906B43D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FE394-C7BC-3787-F1F3-8A1F71BF4C1E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C672F-6A1A-F858-44F6-4698CCD46E83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542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9C981F0F-DD35-41A1-B3C0-000EEE83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4" y="925915"/>
            <a:ext cx="6277772" cy="431596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31837" y="5251825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8C7A7F6-1452-4584-8970-94C642F7A5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29698" y="3078461"/>
          <a:ext cx="34956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96141" imgH="721032" progId="Equation.DSMT4">
                  <p:embed/>
                </p:oleObj>
              </mc:Choice>
              <mc:Fallback>
                <p:oleObj name="Equation" r:id="rId3" imgW="3496141" imgH="721032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38C7A7F6-1452-4584-8970-94C642F7A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9698" y="3078461"/>
                        <a:ext cx="349567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9050109" y="2767457"/>
          <a:ext cx="2295559" cy="553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90640" imgH="431640" progId="Equation.DSMT4">
                  <p:embed/>
                </p:oleObj>
              </mc:Choice>
              <mc:Fallback>
                <p:oleObj name="Equation" r:id="rId5" imgW="1790640" imgH="43164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50109" y="2767457"/>
                        <a:ext cx="2295559" cy="553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FE029E7-4E0B-4770-9B34-0527A33C7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823" y="1842429"/>
          <a:ext cx="21891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88506" imgH="518422" progId="Equation.DSMT4">
                  <p:embed/>
                </p:oleObj>
              </mc:Choice>
              <mc:Fallback>
                <p:oleObj name="Equation" r:id="rId7" imgW="2188506" imgH="518422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BFE029E7-4E0B-4770-9B34-0527A33C7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50823" y="1842429"/>
                        <a:ext cx="21891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1493BF6A-439A-49F3-B183-091BA3A2A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7825" y="2301194"/>
          <a:ext cx="235108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351511" imgH="516620" progId="Equation.DSMT4">
                  <p:embed/>
                </p:oleObj>
              </mc:Choice>
              <mc:Fallback>
                <p:oleObj name="Equation" r:id="rId9" imgW="2351511" imgH="51662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1493BF6A-439A-49F3-B183-091BA3A2A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37825" y="2301194"/>
                        <a:ext cx="2351087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3336678"/>
          </a:xfrm>
        </p:spPr>
        <p:txBody>
          <a:bodyPr/>
          <a:lstStyle/>
          <a:p>
            <a:r>
              <a:rPr lang="en-US" dirty="0"/>
              <a:t>Disaster Resilience Quantification: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E1EFD"/>
                </a:solidFill>
              </a:rPr>
              <a:t>System Supply: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System Demand: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8000"/>
                </a:solidFill>
              </a:rPr>
              <a:t>System Consumption: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Resilience Metric: </a:t>
            </a:r>
          </a:p>
          <a:p>
            <a:pPr marL="266700" lvl="1" indent="0">
              <a:buNone/>
            </a:pPr>
            <a:endParaRPr lang="en-US" dirty="0"/>
          </a:p>
          <a:p>
            <a:pPr marL="540000" lvl="2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49C36-32DF-4353-9F01-01AE1DDEF96D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Broccardo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Esposito,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compositional demand/supply framework to quantify the resilience of civil infrastructure systems (Re-CoDeS).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Sustainable and Resilient Infrastructure.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8E451FC-1487-D221-3A51-A9EB9745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4928" cy="900000"/>
          </a:xfrm>
        </p:spPr>
        <p:txBody>
          <a:bodyPr/>
          <a:lstStyle/>
          <a:p>
            <a:r>
              <a:rPr lang="en-US" dirty="0">
                <a:ln w="0"/>
              </a:rPr>
              <a:t>Resilience assessment using system’s supply/demand/consumption</a:t>
            </a:r>
          </a:p>
        </p:txBody>
      </p:sp>
    </p:spTree>
    <p:extLst>
      <p:ext uri="{BB962C8B-B14F-4D97-AF65-F5344CB8AC3E}">
        <p14:creationId xmlns:p14="http://schemas.microsoft.com/office/powerpoint/2010/main" val="73852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B19326-7F78-B056-13BB-A346063E720B}"/>
              </a:ext>
            </a:extLst>
          </p:cNvPr>
          <p:cNvSpPr/>
          <p:nvPr/>
        </p:nvSpPr>
        <p:spPr>
          <a:xfrm>
            <a:off x="6015209" y="2359855"/>
            <a:ext cx="5827923" cy="3094781"/>
          </a:xfrm>
          <a:prstGeom prst="rect">
            <a:avLst/>
          </a:prstGeom>
          <a:noFill/>
          <a:ln w="28575">
            <a:solidFill>
              <a:srgbClr val="008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9C981F0F-DD35-41A1-B3C0-000EEE8399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" b="2253"/>
          <a:stretch/>
        </p:blipFill>
        <p:spPr>
          <a:xfrm>
            <a:off x="8990693" y="3405075"/>
            <a:ext cx="2794167" cy="199319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en-GB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10" name="Rectangle 9"/>
          <p:cNvSpPr/>
          <p:nvPr/>
        </p:nvSpPr>
        <p:spPr>
          <a:xfrm>
            <a:off x="933226" y="2430675"/>
            <a:ext cx="1845480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Hazard 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4519" y="2430675"/>
            <a:ext cx="1792250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Vulnerability 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72558" y="2430675"/>
            <a:ext cx="1821996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Recovery 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82313" y="2417786"/>
            <a:ext cx="2095981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Resilience quantification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066945" y="266410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833959" y="266410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8594780" y="2639412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5022" y="3084285"/>
            <a:ext cx="195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Disaster intensity measure predictions</a:t>
            </a:r>
            <a:endParaRPr lang="en-GB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" y="3570403"/>
            <a:ext cx="3706489" cy="17808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1948" y="3192007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Regional damage/loss model</a:t>
            </a:r>
            <a:endParaRPr lang="en-GB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834" y="3580876"/>
            <a:ext cx="1959935" cy="16989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75677" y="3182887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iRe-CoDeS recovery model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9042050" y="3159730"/>
            <a:ext cx="2863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Re-CoDeS resilience assessment</a:t>
            </a:r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851" y="3581155"/>
            <a:ext cx="2667168" cy="166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8E0346-C0DE-48A0-B694-A4A1B31E326C}"/>
              </a:ext>
            </a:extLst>
          </p:cNvPr>
          <p:cNvSpPr txBox="1"/>
          <p:nvPr/>
        </p:nvSpPr>
        <p:spPr>
          <a:xfrm>
            <a:off x="222674" y="5999191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83C31-861A-487D-0CD7-2D176F58A2CD}"/>
              </a:ext>
            </a:extLst>
          </p:cNvPr>
          <p:cNvSpPr/>
          <p:nvPr/>
        </p:nvSpPr>
        <p:spPr>
          <a:xfrm>
            <a:off x="933226" y="1202486"/>
            <a:ext cx="10445068" cy="576064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Community properties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Arrow 13">
            <a:extLst>
              <a:ext uri="{FF2B5EF4-FFF2-40B4-BE49-F238E27FC236}">
                <a16:creationId xmlns:a16="http://schemas.microsoft.com/office/drawing/2014/main" id="{878C0E80-7B8E-2241-DB83-6C16E527DA6F}"/>
              </a:ext>
            </a:extLst>
          </p:cNvPr>
          <p:cNvSpPr/>
          <p:nvPr/>
        </p:nvSpPr>
        <p:spPr>
          <a:xfrm rot="5400000">
            <a:off x="969860" y="202314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ight Arrow 13">
            <a:extLst>
              <a:ext uri="{FF2B5EF4-FFF2-40B4-BE49-F238E27FC236}">
                <a16:creationId xmlns:a16="http://schemas.microsoft.com/office/drawing/2014/main" id="{1293968F-0C17-54F8-8F6E-F736873D9159}"/>
              </a:ext>
            </a:extLst>
          </p:cNvPr>
          <p:cNvSpPr/>
          <p:nvPr/>
        </p:nvSpPr>
        <p:spPr>
          <a:xfrm rot="5400000">
            <a:off x="3845140" y="204346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ight Arrow 13">
            <a:extLst>
              <a:ext uri="{FF2B5EF4-FFF2-40B4-BE49-F238E27FC236}">
                <a16:creationId xmlns:a16="http://schemas.microsoft.com/office/drawing/2014/main" id="{DC4CB2B6-80DE-6F07-8689-9726E7117EEA}"/>
              </a:ext>
            </a:extLst>
          </p:cNvPr>
          <p:cNvSpPr/>
          <p:nvPr/>
        </p:nvSpPr>
        <p:spPr>
          <a:xfrm rot="5400000">
            <a:off x="6588340" y="205362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ight Arrow 13">
            <a:extLst>
              <a:ext uri="{FF2B5EF4-FFF2-40B4-BE49-F238E27FC236}">
                <a16:creationId xmlns:a16="http://schemas.microsoft.com/office/drawing/2014/main" id="{6102EE51-8719-5A6D-7A04-5636540CAA44}"/>
              </a:ext>
            </a:extLst>
          </p:cNvPr>
          <p:cNvSpPr/>
          <p:nvPr/>
        </p:nvSpPr>
        <p:spPr>
          <a:xfrm rot="5400000">
            <a:off x="9412820" y="204346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ABF781-CC50-9C91-965D-D58BCE192582}"/>
              </a:ext>
            </a:extLst>
          </p:cNvPr>
          <p:cNvSpPr txBox="1"/>
          <p:nvPr/>
        </p:nvSpPr>
        <p:spPr>
          <a:xfrm>
            <a:off x="1205300" y="1860304"/>
            <a:ext cx="2012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Soil type, 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 elevation, fault location, etc.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25862E-CBB4-2750-01E7-47E79F911FD1}"/>
              </a:ext>
            </a:extLst>
          </p:cNvPr>
          <p:cNvSpPr txBox="1"/>
          <p:nvPr/>
        </p:nvSpPr>
        <p:spPr>
          <a:xfrm>
            <a:off x="3843665" y="1789023"/>
            <a:ext cx="2123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Exposure, fragility/vulnerability functions, etc.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D0354B-4010-70DE-E03A-D7E1851BED64}"/>
              </a:ext>
            </a:extLst>
          </p:cNvPr>
          <p:cNvSpPr txBox="1"/>
          <p:nvPr/>
        </p:nvSpPr>
        <p:spPr>
          <a:xfrm>
            <a:off x="6684636" y="1863557"/>
            <a:ext cx="2588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Repair time, impeding factors, recovery resource supply, etc.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B63082-FB98-FE03-439E-D724092DEC73}"/>
              </a:ext>
            </a:extLst>
          </p:cNvPr>
          <p:cNvSpPr txBox="1"/>
          <p:nvPr/>
        </p:nvSpPr>
        <p:spPr>
          <a:xfrm>
            <a:off x="9368135" y="1973688"/>
            <a:ext cx="25885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Community resilience goals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AA82A9-EDC0-1E06-3003-77CBAD1C7930}"/>
              </a:ext>
            </a:extLst>
          </p:cNvPr>
          <p:cNvSpPr txBox="1"/>
          <p:nvPr/>
        </p:nvSpPr>
        <p:spPr>
          <a:xfrm>
            <a:off x="222674" y="5623897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Probability-based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744CE-FC53-D4F6-72BD-296757779971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77BF18-A748-809A-99A4-A1895EB7AB08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662162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35B829-8623-1470-1101-9AD804707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5"/>
          <a:stretch/>
        </p:blipFill>
        <p:spPr>
          <a:xfrm>
            <a:off x="335133" y="1895253"/>
            <a:ext cx="5880599" cy="3711257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0B12EBDA-E097-3CC2-35C0-3E00D33AD82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EBE484-87FF-38D8-412D-FE5D18B6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CE243CE-4A41-6D53-62A3-F4D95E0D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8BC7EE8-642F-350A-7794-140D60364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1460163" cy="2737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unmet demand (LoR) for electric power over the recovery period is 649.2MWh without considering system interdependencies.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02E5D-1F38-7CE3-5E9D-0E2F45F61C42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3C8CE5-BA0A-4CDB-3826-94DC57BE61FA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A2C9F-C350-2455-CB06-8DA057B6BCB1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882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F3BDE2-3725-1059-6BDA-B91F36D41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" y="1688475"/>
            <a:ext cx="5880599" cy="3920400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44AF7C8-69E0-17B4-2717-AD131869E40A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11460163" cy="6093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Recovery of electric power supply </a:t>
            </a:r>
            <a:r>
              <a:rPr lang="en-US" b="1" dirty="0"/>
              <a:t>considering </a:t>
            </a:r>
            <a:r>
              <a:rPr lang="en-US" dirty="0"/>
              <a:t>electric power plants’ dependance on cooling water and communication services.</a:t>
            </a:r>
            <a:endParaRPr lang="LID4096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31</a:t>
            </a:fld>
            <a:endParaRPr lang="de-CH" noProof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E6E15E9F-E3E6-D9F0-F59D-C1C63E86B06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BF188C-62E6-EBB7-BC5A-D043ABD26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9FA81C-0651-9497-0C28-4596F44374DA}"/>
              </a:ext>
            </a:extLst>
          </p:cNvPr>
          <p:cNvCxnSpPr/>
          <p:nvPr/>
        </p:nvCxnSpPr>
        <p:spPr>
          <a:xfrm>
            <a:off x="2171700" y="3693111"/>
            <a:ext cx="0" cy="147641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335E99-463D-E22F-99E1-D131FB403A07}"/>
              </a:ext>
            </a:extLst>
          </p:cNvPr>
          <p:cNvSpPr txBox="1"/>
          <p:nvPr/>
        </p:nvSpPr>
        <p:spPr>
          <a:xfrm>
            <a:off x="2314073" y="4021851"/>
            <a:ext cx="3714193" cy="92333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Reduction in electric power supply during first 9 post-disaster days due to interdependency effects</a:t>
            </a:r>
            <a:endParaRPr lang="LID4096" dirty="0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A323380E-05B4-63B6-659E-EBFB0EAA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D86F9C-AB93-C847-9E10-C12CC03E61BB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D133C-759A-7B11-BB2D-A00C3AF4E6B4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5B64FF-7B70-EC07-BED0-A472688E6676}"/>
              </a:ext>
            </a:extLst>
          </p:cNvPr>
          <p:cNvSpPr/>
          <p:nvPr/>
        </p:nvSpPr>
        <p:spPr>
          <a:xfrm>
            <a:off x="6179597" y="2651478"/>
            <a:ext cx="306547" cy="326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CDA1D-298C-BCF2-B890-0EF57FEF8858}"/>
              </a:ext>
            </a:extLst>
          </p:cNvPr>
          <p:cNvSpPr/>
          <p:nvPr/>
        </p:nvSpPr>
        <p:spPr>
          <a:xfrm>
            <a:off x="9325133" y="2188182"/>
            <a:ext cx="306547" cy="326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BA573-AFC8-80F3-458C-5526AAAAE4DD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232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32</a:t>
            </a:fld>
            <a:endParaRPr lang="de-CH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F03249-0AC4-7155-C007-8BFF000F5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" y="1691436"/>
            <a:ext cx="5880599" cy="3920400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29231B23-980D-98E5-5B76-8F605E846DC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DA6C8-993D-D515-96B7-39DFEDBCE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6DFEFA-E65E-B5EA-7F41-FAA306C13A53}"/>
              </a:ext>
            </a:extLst>
          </p:cNvPr>
          <p:cNvCxnSpPr/>
          <p:nvPr/>
        </p:nvCxnSpPr>
        <p:spPr>
          <a:xfrm>
            <a:off x="2171700" y="3693111"/>
            <a:ext cx="0" cy="147641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4C6C71-EFEA-2EE7-9575-72823729AA50}"/>
              </a:ext>
            </a:extLst>
          </p:cNvPr>
          <p:cNvSpPr txBox="1"/>
          <p:nvPr/>
        </p:nvSpPr>
        <p:spPr>
          <a:xfrm>
            <a:off x="2314073" y="4021851"/>
            <a:ext cx="4317546" cy="92333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Reduction in electric power consumption during first 9 post-disaster days due to interdependency effects</a:t>
            </a:r>
            <a:endParaRPr lang="LID4096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745ED30D-4000-90DD-031B-242DB2E4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7C28903-8708-32EE-9E78-74EB107B6C43}"/>
              </a:ext>
            </a:extLst>
          </p:cNvPr>
          <p:cNvSpPr txBox="1">
            <a:spLocks/>
          </p:cNvSpPr>
          <p:nvPr/>
        </p:nvSpPr>
        <p:spPr>
          <a:xfrm>
            <a:off x="731838" y="1412875"/>
            <a:ext cx="11067440" cy="6093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Recovery of electric power consumption </a:t>
            </a:r>
            <a:r>
              <a:rPr lang="en-US" b="1" dirty="0"/>
              <a:t>considering </a:t>
            </a:r>
            <a:r>
              <a:rPr lang="en-US" dirty="0"/>
              <a:t>electric power plants’ dependance on cooling water and communication services.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D90749-7D92-5351-3487-1EBEECC5196A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FE54FA-19B9-0693-EAC8-A858048BB1AA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A9F73-C8BB-0F7C-DDEA-A859C2A44E48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36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7FEC82D-AB99-7083-312E-FF8396D76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09" y="1703490"/>
            <a:ext cx="5880599" cy="392040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33</a:t>
            </a:fld>
            <a:endParaRPr lang="de-CH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E35509-DCBD-4C24-BDCF-F3CB5B3E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2E87F3F3-F9D3-EE81-83DF-E109400F35C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1A72B6C-9491-7E4E-7533-365929B29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16BD272-E87D-131F-5775-85C91760ECCF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11460163" cy="6093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unmet demand (LoR) for electric power over the recovery period is 882.1MWh </a:t>
            </a:r>
            <a:r>
              <a:rPr lang="en-US" b="1" dirty="0"/>
              <a:t>considering</a:t>
            </a:r>
            <a:r>
              <a:rPr lang="en-US" dirty="0"/>
              <a:t> system interdependencies.</a:t>
            </a:r>
            <a:endParaRPr lang="LID4096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4E7C9E-2279-B6A5-863C-D361E9F9E57A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C40694-7F03-7325-1ACE-F3193F61AA5B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18E9-81CB-3C4C-6402-43A4C4A95570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39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010A9F-50E9-4C9F-AC48-CB91D77CF7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8" y="1960488"/>
            <a:ext cx="5038807" cy="35989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F89504-968E-7CCE-BBC4-B2474C285543}"/>
              </a:ext>
            </a:extLst>
          </p:cNvPr>
          <p:cNvSpPr/>
          <p:nvPr/>
        </p:nvSpPr>
        <p:spPr>
          <a:xfrm>
            <a:off x="7691870" y="2409828"/>
            <a:ext cx="215101" cy="2372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for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34</a:t>
            </a:fld>
            <a:endParaRPr lang="de-CH" noProof="0"/>
          </a:p>
        </p:txBody>
      </p:sp>
      <p:sp>
        <p:nvSpPr>
          <p:cNvPr id="13" name="TextBox 12"/>
          <p:cNvSpPr txBox="1"/>
          <p:nvPr/>
        </p:nvSpPr>
        <p:spPr>
          <a:xfrm>
            <a:off x="188851" y="6088243"/>
            <a:ext cx="11814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Lauber,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Evaluating the Importance of Interdependent Civil Infrastructure System Components for Disaster Resilience of Community Housing.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Lifelines 2022, Los Angeles, USA.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447A3E8-033A-28C3-8C83-B9E7878A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</a:t>
            </a:r>
            <a:r>
              <a:rPr lang="de-DE" b="1" dirty="0"/>
              <a:t>housing</a:t>
            </a:r>
            <a:r>
              <a:rPr lang="de-DE" dirty="0"/>
              <a:t> resilience to a scenario earthquake</a:t>
            </a:r>
            <a:endParaRPr lang="de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AD1D80-4634-71E3-92C0-90EBDE838BE4}"/>
              </a:ext>
            </a:extLst>
          </p:cNvPr>
          <p:cNvSpPr/>
          <p:nvPr/>
        </p:nvSpPr>
        <p:spPr>
          <a:xfrm>
            <a:off x="7799021" y="229120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F4BEF1-1A0D-65F8-8788-68330591A736}"/>
              </a:ext>
            </a:extLst>
          </p:cNvPr>
          <p:cNvSpPr/>
          <p:nvPr/>
        </p:nvSpPr>
        <p:spPr>
          <a:xfrm>
            <a:off x="8043496" y="229120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51C3B9-2B6D-A984-4712-7CBBB96A4A7C}"/>
              </a:ext>
            </a:extLst>
          </p:cNvPr>
          <p:cNvSpPr/>
          <p:nvPr/>
        </p:nvSpPr>
        <p:spPr>
          <a:xfrm>
            <a:off x="11066096" y="233565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42A47-E855-1F69-B50E-4F27C111F8AE}"/>
              </a:ext>
            </a:extLst>
          </p:cNvPr>
          <p:cNvSpPr/>
          <p:nvPr/>
        </p:nvSpPr>
        <p:spPr>
          <a:xfrm>
            <a:off x="7694246" y="388505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469E63-17C1-1346-6873-5C4DB9287B26}"/>
              </a:ext>
            </a:extLst>
          </p:cNvPr>
          <p:cNvSpPr/>
          <p:nvPr/>
        </p:nvSpPr>
        <p:spPr>
          <a:xfrm>
            <a:off x="7808546" y="377075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06E39E-41D9-1196-2C9B-92E8D48762F8}"/>
              </a:ext>
            </a:extLst>
          </p:cNvPr>
          <p:cNvSpPr/>
          <p:nvPr/>
        </p:nvSpPr>
        <p:spPr>
          <a:xfrm>
            <a:off x="9161096" y="409460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C1C401-CD42-F528-6113-C36521D8C171}"/>
              </a:ext>
            </a:extLst>
          </p:cNvPr>
          <p:cNvSpPr/>
          <p:nvPr/>
        </p:nvSpPr>
        <p:spPr>
          <a:xfrm>
            <a:off x="9275396" y="419620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165CD8-6AAB-EEE2-5F45-67EB138E280F}"/>
              </a:ext>
            </a:extLst>
          </p:cNvPr>
          <p:cNvSpPr/>
          <p:nvPr/>
        </p:nvSpPr>
        <p:spPr>
          <a:xfrm>
            <a:off x="9402396" y="424065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18490-00CC-3706-0E9D-CAF78513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8860"/>
            <a:ext cx="5120758" cy="2742955"/>
          </a:xfrm>
          <a:prstGeom prst="rect">
            <a:avLst/>
          </a:prstGeom>
        </p:spPr>
      </p:pic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D9DC4FEB-D101-B4FE-B7C6-767FE75A43F9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11460163" cy="6093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Housing resilience assessment consistent with infrastructure resilience assessment: simulate housing supply/demand/consumption over th</a:t>
            </a:r>
            <a:r>
              <a:rPr lang="en-GB" dirty="0"/>
              <a:t>e recovery period.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671C-C8A9-05DC-A223-48909641DC42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D7079D-76C9-CDE6-3F7A-50DB6F43CCE4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3134082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52" y="2638019"/>
            <a:ext cx="11313625" cy="1260000"/>
          </a:xfrm>
        </p:spPr>
        <p:txBody>
          <a:bodyPr/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Resilience Assessment of the Built Environment</a:t>
            </a:r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Recovery modelling in iRe-CoDeS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en-GB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1342-16B2-4C3F-B62A-CE0AB80BB9F1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29891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55366E3-E605-AF9D-4933-D249FA3A83BC}"/>
              </a:ext>
            </a:extLst>
          </p:cNvPr>
          <p:cNvSpPr txBox="1"/>
          <p:nvPr/>
        </p:nvSpPr>
        <p:spPr>
          <a:xfrm>
            <a:off x="266446" y="6184450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NIST (2016)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Community Resilience Planning Guide for Buildings and Infrastructure Systems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NIST Special Publication 1190.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9D2D51-32E1-4B1A-B27D-CC8F9BB3EBFA}"/>
              </a:ext>
            </a:extLst>
          </p:cNvPr>
          <p:cNvSpPr/>
          <p:nvPr/>
        </p:nvSpPr>
        <p:spPr>
          <a:xfrm>
            <a:off x="15344816" y="2666623"/>
            <a:ext cx="1682900" cy="1400561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59971"/>
              <a:gd name="connsiteX1" fmla="*/ 678648 w 2371915"/>
              <a:gd name="connsiteY1" fmla="*/ 1232018 h 1759971"/>
              <a:gd name="connsiteX2" fmla="*/ 1258496 w 2371915"/>
              <a:gd name="connsiteY2" fmla="*/ 408994 h 1759971"/>
              <a:gd name="connsiteX3" fmla="*/ 2371915 w 2371915"/>
              <a:gd name="connsiteY3" fmla="*/ 0 h 1759971"/>
              <a:gd name="connsiteX0" fmla="*/ 0 w 2389828"/>
              <a:gd name="connsiteY0" fmla="*/ 1396751 h 1396751"/>
              <a:gd name="connsiteX1" fmla="*/ 696561 w 2389828"/>
              <a:gd name="connsiteY1" fmla="*/ 123201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89828"/>
              <a:gd name="connsiteY0" fmla="*/ 1396751 h 1396751"/>
              <a:gd name="connsiteX1" fmla="*/ 617743 w 2389828"/>
              <a:gd name="connsiteY1" fmla="*/ 106437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73706"/>
              <a:gd name="connsiteY0" fmla="*/ 1400561 h 1400561"/>
              <a:gd name="connsiteX1" fmla="*/ 601621 w 2373706"/>
              <a:gd name="connsiteY1" fmla="*/ 1064378 h 1400561"/>
              <a:gd name="connsiteX2" fmla="*/ 1260287 w 2373706"/>
              <a:gd name="connsiteY2" fmla="*/ 408994 h 1400561"/>
              <a:gd name="connsiteX3" fmla="*/ 2373706 w 2373706"/>
              <a:gd name="connsiteY3" fmla="*/ 0 h 140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706" h="1400561">
                <a:moveTo>
                  <a:pt x="0" y="1400561"/>
                </a:moveTo>
                <a:cubicBezTo>
                  <a:pt x="505464" y="1150884"/>
                  <a:pt x="391573" y="1229639"/>
                  <a:pt x="601621" y="1064378"/>
                </a:cubicBezTo>
                <a:cubicBezTo>
                  <a:pt x="811669" y="899117"/>
                  <a:pt x="1011269" y="742977"/>
                  <a:pt x="1260287" y="408994"/>
                </a:cubicBezTo>
                <a:cubicBezTo>
                  <a:pt x="1550468" y="84738"/>
                  <a:pt x="1555133" y="23779"/>
                  <a:pt x="2373706" y="0"/>
                </a:cubicBezTo>
              </a:path>
            </a:pathLst>
          </a:custGeom>
          <a:ln w="38100">
            <a:solidFill>
              <a:srgbClr val="0B850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3E76E9-DBE5-90F0-C2C0-EEBBD92A7D1F}"/>
              </a:ext>
            </a:extLst>
          </p:cNvPr>
          <p:cNvSpPr/>
          <p:nvPr/>
        </p:nvSpPr>
        <p:spPr>
          <a:xfrm>
            <a:off x="15346087" y="2664019"/>
            <a:ext cx="4674766" cy="1745721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699359"/>
              <a:gd name="connsiteY0" fmla="*/ 1759971 h 1766525"/>
              <a:gd name="connsiteX1" fmla="*/ 2690655 w 2699359"/>
              <a:gd name="connsiteY1" fmla="*/ 1244210 h 1766525"/>
              <a:gd name="connsiteX2" fmla="*/ 1258496 w 2699359"/>
              <a:gd name="connsiteY2" fmla="*/ 408994 h 1766525"/>
              <a:gd name="connsiteX3" fmla="*/ 2371915 w 2699359"/>
              <a:gd name="connsiteY3" fmla="*/ 0 h 1766525"/>
              <a:gd name="connsiteX0" fmla="*/ 0 w 3792726"/>
              <a:gd name="connsiteY0" fmla="*/ 1759971 h 1765638"/>
              <a:gd name="connsiteX1" fmla="*/ 2690655 w 3792726"/>
              <a:gd name="connsiteY1" fmla="*/ 1244210 h 1765638"/>
              <a:gd name="connsiteX2" fmla="*/ 3769205 w 3792726"/>
              <a:gd name="connsiteY2" fmla="*/ 494338 h 1765638"/>
              <a:gd name="connsiteX3" fmla="*/ 2371915 w 3792726"/>
              <a:gd name="connsiteY3" fmla="*/ 0 h 1765638"/>
              <a:gd name="connsiteX0" fmla="*/ 0 w 5802644"/>
              <a:gd name="connsiteY0" fmla="*/ 1833123 h 1838790"/>
              <a:gd name="connsiteX1" fmla="*/ 2690655 w 5802644"/>
              <a:gd name="connsiteY1" fmla="*/ 1317362 h 1838790"/>
              <a:gd name="connsiteX2" fmla="*/ 3769205 w 5802644"/>
              <a:gd name="connsiteY2" fmla="*/ 567490 h 1838790"/>
              <a:gd name="connsiteX3" fmla="*/ 5802644 w 5802644"/>
              <a:gd name="connsiteY3" fmla="*/ 0 h 1838790"/>
              <a:gd name="connsiteX0" fmla="*/ 0 w 5802644"/>
              <a:gd name="connsiteY0" fmla="*/ 1833123 h 1841920"/>
              <a:gd name="connsiteX1" fmla="*/ 4169566 w 5802644"/>
              <a:gd name="connsiteY1" fmla="*/ 1463666 h 1841920"/>
              <a:gd name="connsiteX2" fmla="*/ 3769205 w 5802644"/>
              <a:gd name="connsiteY2" fmla="*/ 567490 h 1841920"/>
              <a:gd name="connsiteX3" fmla="*/ 5802644 w 5802644"/>
              <a:gd name="connsiteY3" fmla="*/ 0 h 1841920"/>
              <a:gd name="connsiteX0" fmla="*/ 0 w 5802644"/>
              <a:gd name="connsiteY0" fmla="*/ 1833123 h 1841521"/>
              <a:gd name="connsiteX1" fmla="*/ 4169566 w 5802644"/>
              <a:gd name="connsiteY1" fmla="*/ 1463666 h 1841521"/>
              <a:gd name="connsiteX2" fmla="*/ 5325501 w 5802644"/>
              <a:gd name="connsiteY2" fmla="*/ 646738 h 1841521"/>
              <a:gd name="connsiteX3" fmla="*/ 5802644 w 5802644"/>
              <a:gd name="connsiteY3" fmla="*/ 0 h 1841521"/>
              <a:gd name="connsiteX0" fmla="*/ 0 w 6593689"/>
              <a:gd name="connsiteY0" fmla="*/ 1790451 h 1798849"/>
              <a:gd name="connsiteX1" fmla="*/ 4169566 w 6593689"/>
              <a:gd name="connsiteY1" fmla="*/ 1420994 h 1798849"/>
              <a:gd name="connsiteX2" fmla="*/ 5325501 w 6593689"/>
              <a:gd name="connsiteY2" fmla="*/ 604066 h 1798849"/>
              <a:gd name="connsiteX3" fmla="*/ 6593689 w 6593689"/>
              <a:gd name="connsiteY3" fmla="*/ 0 h 1798849"/>
              <a:gd name="connsiteX0" fmla="*/ 0 w 6593689"/>
              <a:gd name="connsiteY0" fmla="*/ 1784355 h 1792910"/>
              <a:gd name="connsiteX1" fmla="*/ 4169566 w 6593689"/>
              <a:gd name="connsiteY1" fmla="*/ 1420994 h 1792910"/>
              <a:gd name="connsiteX2" fmla="*/ 5325501 w 6593689"/>
              <a:gd name="connsiteY2" fmla="*/ 604066 h 1792910"/>
              <a:gd name="connsiteX3" fmla="*/ 6593689 w 6593689"/>
              <a:gd name="connsiteY3" fmla="*/ 0 h 1792910"/>
              <a:gd name="connsiteX0" fmla="*/ 0 w 6593689"/>
              <a:gd name="connsiteY0" fmla="*/ 1784355 h 1784355"/>
              <a:gd name="connsiteX1" fmla="*/ 4169566 w 6593689"/>
              <a:gd name="connsiteY1" fmla="*/ 1420994 h 1784355"/>
              <a:gd name="connsiteX2" fmla="*/ 5325501 w 6593689"/>
              <a:gd name="connsiteY2" fmla="*/ 604066 h 1784355"/>
              <a:gd name="connsiteX3" fmla="*/ 6593689 w 6593689"/>
              <a:gd name="connsiteY3" fmla="*/ 0 h 178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3689" h="1784355">
                <a:moveTo>
                  <a:pt x="0" y="1784355"/>
                </a:moveTo>
                <a:cubicBezTo>
                  <a:pt x="582849" y="1754134"/>
                  <a:pt x="3281983" y="1617709"/>
                  <a:pt x="4169566" y="1420994"/>
                </a:cubicBezTo>
                <a:cubicBezTo>
                  <a:pt x="5057149" y="1224279"/>
                  <a:pt x="5076483" y="938049"/>
                  <a:pt x="5325501" y="604066"/>
                </a:cubicBezTo>
                <a:cubicBezTo>
                  <a:pt x="5615682" y="279810"/>
                  <a:pt x="5775116" y="23779"/>
                  <a:pt x="6593689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1103048"/>
          </a:xfrm>
        </p:spPr>
        <p:txBody>
          <a:bodyPr/>
          <a:lstStyle/>
          <a:p>
            <a:r>
              <a:rPr lang="en-US" dirty="0"/>
              <a:t>How resilient do we need to be?</a:t>
            </a:r>
            <a:br>
              <a:rPr lang="en-US" dirty="0"/>
            </a:br>
            <a:r>
              <a:rPr lang="en-US" sz="1800" i="1" dirty="0"/>
              <a:t>Defining the desired community performance</a:t>
            </a:r>
            <a:endParaRPr lang="en-US" sz="18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en-GB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36</a:t>
            </a:fld>
            <a:endParaRPr lang="de-CH" noProof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FEC9ECB-101F-7924-6D9D-DA72853FE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91" y="1232413"/>
            <a:ext cx="3274897" cy="42261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8E5E73-8B45-E771-54C5-9F479A73BF05}"/>
              </a:ext>
            </a:extLst>
          </p:cNvPr>
          <p:cNvCxnSpPr/>
          <p:nvPr/>
        </p:nvCxnSpPr>
        <p:spPr>
          <a:xfrm flipV="1">
            <a:off x="13974487" y="1653071"/>
            <a:ext cx="0" cy="368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96A8AB-2878-B46F-D1C8-AD2023E64C37}"/>
              </a:ext>
            </a:extLst>
          </p:cNvPr>
          <p:cNvCxnSpPr>
            <a:cxnSpLocks/>
          </p:cNvCxnSpPr>
          <p:nvPr/>
        </p:nvCxnSpPr>
        <p:spPr>
          <a:xfrm>
            <a:off x="13974487" y="5338327"/>
            <a:ext cx="6825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8E6C36-AA04-5049-1CC0-45B1A88D03DD}"/>
              </a:ext>
            </a:extLst>
          </p:cNvPr>
          <p:cNvCxnSpPr/>
          <p:nvPr/>
        </p:nvCxnSpPr>
        <p:spPr>
          <a:xfrm>
            <a:off x="13974487" y="2711859"/>
            <a:ext cx="137159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CA7F81-07C4-89C6-67C0-82EA6E964C37}"/>
              </a:ext>
            </a:extLst>
          </p:cNvPr>
          <p:cNvCxnSpPr/>
          <p:nvPr/>
        </p:nvCxnSpPr>
        <p:spPr>
          <a:xfrm>
            <a:off x="15346086" y="2711859"/>
            <a:ext cx="0" cy="172179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67DBBE-0296-8EC2-57AA-FD65F17CCF16}"/>
              </a:ext>
            </a:extLst>
          </p:cNvPr>
          <p:cNvCxnSpPr>
            <a:cxnSpLocks/>
          </p:cNvCxnSpPr>
          <p:nvPr/>
        </p:nvCxnSpPr>
        <p:spPr>
          <a:xfrm>
            <a:off x="20015941" y="2653039"/>
            <a:ext cx="690384" cy="0"/>
          </a:xfrm>
          <a:prstGeom prst="line">
            <a:avLst/>
          </a:prstGeom>
          <a:ln w="12700">
            <a:solidFill>
              <a:srgbClr val="FE0808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F6F787A-527D-29B6-E830-5C386F4F7A87}"/>
              </a:ext>
            </a:extLst>
          </p:cNvPr>
          <p:cNvSpPr txBox="1">
            <a:spLocks/>
          </p:cNvSpPr>
          <p:nvPr/>
        </p:nvSpPr>
        <p:spPr>
          <a:xfrm>
            <a:off x="16938179" y="5441383"/>
            <a:ext cx="627882" cy="255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Time</a:t>
            </a:r>
            <a:endParaRPr lang="en-GB" sz="2000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E79A5D6-5027-70D4-53DB-96AE37753A86}"/>
              </a:ext>
            </a:extLst>
          </p:cNvPr>
          <p:cNvSpPr txBox="1">
            <a:spLocks/>
          </p:cNvSpPr>
          <p:nvPr/>
        </p:nvSpPr>
        <p:spPr>
          <a:xfrm rot="16200000">
            <a:off x="12817838" y="3220925"/>
            <a:ext cx="1697375" cy="2787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Functionality</a:t>
            </a:r>
            <a:endParaRPr lang="en-GB" sz="2000" dirty="0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03F8128E-ADA1-7074-6960-0913D30B7221}"/>
              </a:ext>
            </a:extLst>
          </p:cNvPr>
          <p:cNvSpPr/>
          <p:nvPr/>
        </p:nvSpPr>
        <p:spPr>
          <a:xfrm>
            <a:off x="15136804" y="2441892"/>
            <a:ext cx="369649" cy="525295"/>
          </a:xfrm>
          <a:prstGeom prst="lightningBol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ED796DD0-22B5-3669-A6CB-0D486F316E53}"/>
              </a:ext>
            </a:extLst>
          </p:cNvPr>
          <p:cNvSpPr txBox="1">
            <a:spLocks/>
          </p:cNvSpPr>
          <p:nvPr/>
        </p:nvSpPr>
        <p:spPr>
          <a:xfrm>
            <a:off x="14736639" y="2025285"/>
            <a:ext cx="1539627" cy="408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Disruption</a:t>
            </a:r>
            <a:endParaRPr lang="en-GB" sz="2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07C99F-8E7E-3ACD-9924-56878C91261F}"/>
              </a:ext>
            </a:extLst>
          </p:cNvPr>
          <p:cNvCxnSpPr>
            <a:cxnSpLocks/>
          </p:cNvCxnSpPr>
          <p:nvPr/>
        </p:nvCxnSpPr>
        <p:spPr>
          <a:xfrm>
            <a:off x="17021620" y="2665123"/>
            <a:ext cx="3684705" cy="0"/>
          </a:xfrm>
          <a:prstGeom prst="line">
            <a:avLst/>
          </a:prstGeom>
          <a:ln w="38100">
            <a:solidFill>
              <a:srgbClr val="0B850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74A588-D10E-DB41-A4F3-E6409E9BBDD1}"/>
              </a:ext>
            </a:extLst>
          </p:cNvPr>
          <p:cNvCxnSpPr/>
          <p:nvPr/>
        </p:nvCxnSpPr>
        <p:spPr>
          <a:xfrm>
            <a:off x="13974487" y="3055111"/>
            <a:ext cx="710193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98820A-C6C1-104E-D48D-5C7957EC3BFE}"/>
              </a:ext>
            </a:extLst>
          </p:cNvPr>
          <p:cNvCxnSpPr>
            <a:cxnSpLocks/>
          </p:cNvCxnSpPr>
          <p:nvPr/>
        </p:nvCxnSpPr>
        <p:spPr>
          <a:xfrm flipH="1">
            <a:off x="16206388" y="3066091"/>
            <a:ext cx="31941" cy="227687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2899CB-6061-1134-C81E-ACE93624D697}"/>
              </a:ext>
            </a:extLst>
          </p:cNvPr>
          <p:cNvCxnSpPr>
            <a:cxnSpLocks/>
          </p:cNvCxnSpPr>
          <p:nvPr/>
        </p:nvCxnSpPr>
        <p:spPr>
          <a:xfrm>
            <a:off x="19240647" y="3073442"/>
            <a:ext cx="0" cy="22648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E41F0D4-6971-13A8-43AC-376F58829861}"/>
              </a:ext>
            </a:extLst>
          </p:cNvPr>
          <p:cNvSpPr/>
          <p:nvPr/>
        </p:nvSpPr>
        <p:spPr>
          <a:xfrm rot="5400000">
            <a:off x="15744442" y="4561642"/>
            <a:ext cx="62320" cy="861572"/>
          </a:xfrm>
          <a:prstGeom prst="up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211587FC-5EFD-BF41-E5E2-3F8D225D9AC6}"/>
              </a:ext>
            </a:extLst>
          </p:cNvPr>
          <p:cNvSpPr/>
          <p:nvPr/>
        </p:nvSpPr>
        <p:spPr>
          <a:xfrm rot="5400000">
            <a:off x="17269871" y="3231170"/>
            <a:ext cx="45719" cy="3895830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34BC5FEF-2E56-9E0D-3BD8-B27A2F527992}"/>
              </a:ext>
            </a:extLst>
          </p:cNvPr>
          <p:cNvSpPr txBox="1">
            <a:spLocks/>
          </p:cNvSpPr>
          <p:nvPr/>
        </p:nvSpPr>
        <p:spPr>
          <a:xfrm>
            <a:off x="15946700" y="2621806"/>
            <a:ext cx="3217605" cy="310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Desired Functionality Level</a:t>
            </a:r>
            <a:endParaRPr lang="en-GB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D21D44-235D-344B-ED7F-8B92BF8EA77D}"/>
              </a:ext>
            </a:extLst>
          </p:cNvPr>
          <p:cNvSpPr txBox="1"/>
          <p:nvPr/>
        </p:nvSpPr>
        <p:spPr>
          <a:xfrm>
            <a:off x="14635714" y="4512795"/>
            <a:ext cx="4445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Time to meet the target functionality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61C9910-1F16-531C-E249-AF279585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921" y="1568376"/>
            <a:ext cx="6628241" cy="3758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357E8D-817F-9ACE-5156-CB724C8FF0F0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E81614-BC6B-9DD8-6732-A91AA9D36F8C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490275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9C981F0F-DD35-41A1-B3C0-000EEE83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1" y="936932"/>
            <a:ext cx="6277772" cy="43159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1"/>
            <a:ext cx="11045458" cy="900000"/>
          </a:xfrm>
        </p:spPr>
        <p:txBody>
          <a:bodyPr/>
          <a:lstStyle/>
          <a:p>
            <a:r>
              <a:rPr lang="en-US" dirty="0">
                <a:ln w="0"/>
              </a:rPr>
              <a:t>Resilience assessment using system’s supply/demand/consumption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37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31837" y="5251825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8C7A7F6-1452-4584-8970-94C642F7A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519504"/>
              </p:ext>
            </p:extLst>
          </p:nvPr>
        </p:nvGraphicFramePr>
        <p:xfrm>
          <a:off x="8529698" y="3067444"/>
          <a:ext cx="34956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96141" imgH="721032" progId="Equation.DSMT4">
                  <p:embed/>
                </p:oleObj>
              </mc:Choice>
              <mc:Fallback>
                <p:oleObj name="Equation" r:id="rId3" imgW="3496141" imgH="721032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38C7A7F6-1452-4584-8970-94C642F7A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9698" y="3067444"/>
                        <a:ext cx="349567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9050109" y="2767457"/>
          <a:ext cx="2295559" cy="553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90640" imgH="431640" progId="Equation.DSMT4">
                  <p:embed/>
                </p:oleObj>
              </mc:Choice>
              <mc:Fallback>
                <p:oleObj name="Equation" r:id="rId5" imgW="1790640" imgH="43164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50109" y="2767457"/>
                        <a:ext cx="2295559" cy="553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FE029E7-4E0B-4770-9B34-0527A33C7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823" y="1842429"/>
          <a:ext cx="21891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88506" imgH="518422" progId="Equation.DSMT4">
                  <p:embed/>
                </p:oleObj>
              </mc:Choice>
              <mc:Fallback>
                <p:oleObj name="Equation" r:id="rId7" imgW="2188506" imgH="518422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BFE029E7-4E0B-4770-9B34-0527A33C7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50823" y="1842429"/>
                        <a:ext cx="21891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1493BF6A-439A-49F3-B183-091BA3A2A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7825" y="2301194"/>
          <a:ext cx="235108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351511" imgH="516620" progId="Equation.DSMT4">
                  <p:embed/>
                </p:oleObj>
              </mc:Choice>
              <mc:Fallback>
                <p:oleObj name="Equation" r:id="rId9" imgW="2351511" imgH="51662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1493BF6A-439A-49F3-B183-091BA3A2A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37825" y="2301194"/>
                        <a:ext cx="2351087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3336678"/>
          </a:xfrm>
        </p:spPr>
        <p:txBody>
          <a:bodyPr/>
          <a:lstStyle/>
          <a:p>
            <a:r>
              <a:rPr lang="en-US" dirty="0"/>
              <a:t>Disaster Resilience Quantification: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E1EFD"/>
                </a:solidFill>
              </a:rPr>
              <a:t>System Supply: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System Demand: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8000"/>
                </a:solidFill>
              </a:rPr>
              <a:t>System Consumption: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Resilience Metric: </a:t>
            </a:r>
          </a:p>
          <a:p>
            <a:pPr marL="266700" lvl="1" indent="0">
              <a:buNone/>
            </a:pPr>
            <a:endParaRPr lang="en-US" dirty="0"/>
          </a:p>
          <a:p>
            <a:pPr marL="540000" lvl="2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49C36-32DF-4353-9F01-01AE1DDEF96D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Broccardo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Esposito,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compositional demand/supply framework to quantify the resilience of civil infrastructure systems (Re-CoDeS).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Sustainable and Resilient Infrastructure.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A0567B-E422-9EE0-547A-31D5E7E67462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DE6F6-4130-E5A6-F167-19456799D267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3283864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6AB93B8-3F2B-CE10-7CBC-754D05C5325B}"/>
              </a:ext>
            </a:extLst>
          </p:cNvPr>
          <p:cNvSpPr txBox="1"/>
          <p:nvPr/>
        </p:nvSpPr>
        <p:spPr>
          <a:xfrm>
            <a:off x="266446" y="6176450"/>
            <a:ext cx="11659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Didier,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dirty="0">
                <a:ln w="0"/>
              </a:rPr>
              <a:t>iRe-CoDeS community resilience quantification and the Sobol’ method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38</a:t>
            </a:fld>
            <a:endParaRPr lang="de-CH" noProof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55D026C-E77F-4553-B4F3-91F2372F243E}"/>
              </a:ext>
            </a:extLst>
          </p:cNvPr>
          <p:cNvSpPr txBox="1">
            <a:spLocks/>
          </p:cNvSpPr>
          <p:nvPr/>
        </p:nvSpPr>
        <p:spPr>
          <a:xfrm>
            <a:off x="580007" y="916050"/>
            <a:ext cx="10880155" cy="7263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importance of each component’s initial damage level and repair rate is quantified:</a:t>
            </a:r>
          </a:p>
        </p:txBody>
      </p:sp>
      <p:pic>
        <p:nvPicPr>
          <p:cNvPr id="16" name="Picture 2" descr="Building Icons - Free Download, PNG and SVG">
            <a:extLst>
              <a:ext uri="{FF2B5EF4-FFF2-40B4-BE49-F238E27FC236}">
                <a16:creationId xmlns:a16="http://schemas.microsoft.com/office/drawing/2014/main" id="{32040C14-13DD-4C90-8408-FD30B67E7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9" y="1977354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uilding Icons - Free Download, PNG and SVG">
            <a:extLst>
              <a:ext uri="{FF2B5EF4-FFF2-40B4-BE49-F238E27FC236}">
                <a16:creationId xmlns:a16="http://schemas.microsoft.com/office/drawing/2014/main" id="{9E8FF267-2017-449C-978A-29E4834F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8" y="2559768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uilding Icons - Free Download, PNG and SVG">
            <a:extLst>
              <a:ext uri="{FF2B5EF4-FFF2-40B4-BE49-F238E27FC236}">
                <a16:creationId xmlns:a16="http://schemas.microsoft.com/office/drawing/2014/main" id="{2AB4E87C-661F-4148-882B-F5B44950F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7" y="3846681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5815F12-F86B-4ED1-B78A-9E3C84B5296E}"/>
              </a:ext>
            </a:extLst>
          </p:cNvPr>
          <p:cNvSpPr/>
          <p:nvPr/>
        </p:nvSpPr>
        <p:spPr>
          <a:xfrm>
            <a:off x="1951175" y="3218542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B7C123-813B-4E5C-9BCB-B6F80164085C}"/>
              </a:ext>
            </a:extLst>
          </p:cNvPr>
          <p:cNvSpPr/>
          <p:nvPr/>
        </p:nvSpPr>
        <p:spPr>
          <a:xfrm>
            <a:off x="1951169" y="3394756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68E3C3-4D98-465C-8B5F-E879642F197B}"/>
              </a:ext>
            </a:extLst>
          </p:cNvPr>
          <p:cNvSpPr/>
          <p:nvPr/>
        </p:nvSpPr>
        <p:spPr>
          <a:xfrm>
            <a:off x="1951169" y="3551919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A492E6-8D5D-4241-84CA-6DEF823E4AD5}"/>
              </a:ext>
            </a:extLst>
          </p:cNvPr>
          <p:cNvSpPr/>
          <p:nvPr/>
        </p:nvSpPr>
        <p:spPr>
          <a:xfrm>
            <a:off x="2359256" y="2213282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CD961-B49E-4BE9-98C0-5FCCD7A91948}"/>
              </a:ext>
            </a:extLst>
          </p:cNvPr>
          <p:cNvSpPr/>
          <p:nvPr/>
        </p:nvSpPr>
        <p:spPr>
          <a:xfrm>
            <a:off x="2359256" y="1983270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08AD17-0CE7-4F5F-8D1D-C4B7D7C754C3}"/>
              </a:ext>
            </a:extLst>
          </p:cNvPr>
          <p:cNvSpPr/>
          <p:nvPr/>
        </p:nvSpPr>
        <p:spPr>
          <a:xfrm>
            <a:off x="2359256" y="2810384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FB033B-034F-4A89-84FA-4BB2899AE3D0}"/>
              </a:ext>
            </a:extLst>
          </p:cNvPr>
          <p:cNvSpPr/>
          <p:nvPr/>
        </p:nvSpPr>
        <p:spPr>
          <a:xfrm>
            <a:off x="2359256" y="2580372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21FE12-BE04-44A6-A938-AA41C5BB3D89}"/>
              </a:ext>
            </a:extLst>
          </p:cNvPr>
          <p:cNvSpPr/>
          <p:nvPr/>
        </p:nvSpPr>
        <p:spPr>
          <a:xfrm>
            <a:off x="2359256" y="4126321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E1BA61-8BD9-4157-8794-C5946FC02290}"/>
              </a:ext>
            </a:extLst>
          </p:cNvPr>
          <p:cNvSpPr/>
          <p:nvPr/>
        </p:nvSpPr>
        <p:spPr>
          <a:xfrm>
            <a:off x="2359256" y="3896309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631B45-DB78-4020-BDEC-AB7BE662E313}"/>
              </a:ext>
            </a:extLst>
          </p:cNvPr>
          <p:cNvSpPr txBox="1"/>
          <p:nvPr/>
        </p:nvSpPr>
        <p:spPr>
          <a:xfrm>
            <a:off x="589307" y="2088657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1</a:t>
            </a:r>
            <a:endParaRPr lang="LID4096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6B09F7-F8E9-41C7-B4BC-2AB76D403B6E}"/>
              </a:ext>
            </a:extLst>
          </p:cNvPr>
          <p:cNvSpPr txBox="1"/>
          <p:nvPr/>
        </p:nvSpPr>
        <p:spPr>
          <a:xfrm>
            <a:off x="551207" y="2678797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2</a:t>
            </a:r>
            <a:endParaRPr lang="LID4096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23D431-9741-43C0-B207-A479279913F7}"/>
              </a:ext>
            </a:extLst>
          </p:cNvPr>
          <p:cNvSpPr txBox="1"/>
          <p:nvPr/>
        </p:nvSpPr>
        <p:spPr>
          <a:xfrm>
            <a:off x="589307" y="3973330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</a:t>
            </a:r>
            <a:r>
              <a:rPr lang="en-US" sz="1200" b="1" i="1" dirty="0"/>
              <a:t>i</a:t>
            </a:r>
            <a:endParaRPr lang="LID4096" sz="1200" b="1" i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414E4D-B72E-4513-A59F-66427F00DD10}"/>
              </a:ext>
            </a:extLst>
          </p:cNvPr>
          <p:cNvSpPr/>
          <p:nvPr/>
        </p:nvSpPr>
        <p:spPr>
          <a:xfrm>
            <a:off x="4959001" y="2562507"/>
            <a:ext cx="2599088" cy="10390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iRe-CoDeS community model</a:t>
            </a:r>
            <a:endParaRPr lang="LID4096" dirty="0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4404290-1C72-4E8E-A0A7-5069D0BD96D2}"/>
              </a:ext>
            </a:extLst>
          </p:cNvPr>
          <p:cNvCxnSpPr>
            <a:stCxn id="23" idx="3"/>
            <a:endCxn id="32" idx="1"/>
          </p:cNvCxnSpPr>
          <p:nvPr/>
        </p:nvCxnSpPr>
        <p:spPr>
          <a:xfrm>
            <a:off x="3826193" y="2080403"/>
            <a:ext cx="1132808" cy="1001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49044598-EFE8-4EEA-B9A1-B5B80EF4FCD1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3826193" y="2310415"/>
            <a:ext cx="1132808" cy="7715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7396D1F-ACDD-457E-BDBD-073F03356AB1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>
            <a:off x="3826193" y="2677505"/>
            <a:ext cx="1132808" cy="4045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36A8D4E0-B6EB-487C-AA59-5C03DB0FE329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3826193" y="2907517"/>
            <a:ext cx="1132808" cy="1744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17AB2B4-E2AE-4E04-A92E-F5F0AEB5C325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3826193" y="3082012"/>
            <a:ext cx="1132808" cy="9114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47A0847-14D2-4C3E-8F27-4ADC86CA01F6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3826193" y="3082012"/>
            <a:ext cx="1132808" cy="11414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2F64B8E-D495-4B0C-BABD-905768A64A4D}"/>
              </a:ext>
            </a:extLst>
          </p:cNvPr>
          <p:cNvCxnSpPr>
            <a:cxnSpLocks/>
            <a:stCxn id="32" idx="3"/>
            <a:endCxn id="53" idx="1"/>
          </p:cNvCxnSpPr>
          <p:nvPr/>
        </p:nvCxnSpPr>
        <p:spPr>
          <a:xfrm flipV="1">
            <a:off x="7558089" y="2348091"/>
            <a:ext cx="1174956" cy="7339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Chart, line chart&#10;&#10;Description automatically generated">
            <a:extLst>
              <a:ext uri="{FF2B5EF4-FFF2-40B4-BE49-F238E27FC236}">
                <a16:creationId xmlns:a16="http://schemas.microsoft.com/office/drawing/2014/main" id="{9A072E2C-E081-442C-9C4E-EA1479F717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5" y="1873922"/>
            <a:ext cx="1379401" cy="948338"/>
          </a:xfrm>
          <a:prstGeom prst="rect">
            <a:avLst/>
          </a:prstGeom>
        </p:spPr>
      </p:pic>
      <p:pic>
        <p:nvPicPr>
          <p:cNvPr id="55" name="Picture 54" descr="Chart, line chart&#10;&#10;Description automatically generated">
            <a:extLst>
              <a:ext uri="{FF2B5EF4-FFF2-40B4-BE49-F238E27FC236}">
                <a16:creationId xmlns:a16="http://schemas.microsoft.com/office/drawing/2014/main" id="{67A985E1-9E4C-497E-8ED2-766719E5531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5" y="3302190"/>
            <a:ext cx="1379401" cy="948338"/>
          </a:xfrm>
          <a:prstGeom prst="rect">
            <a:avLst/>
          </a:prstGeom>
        </p:spPr>
      </p:pic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B54BB0A-2E69-4E75-9251-D6438966570E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558089" y="3082012"/>
            <a:ext cx="1174956" cy="694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CF4D164-50E5-4F06-B4FB-E951E5809FDC}"/>
              </a:ext>
            </a:extLst>
          </p:cNvPr>
          <p:cNvSpPr/>
          <p:nvPr/>
        </p:nvSpPr>
        <p:spPr>
          <a:xfrm>
            <a:off x="10069832" y="2230067"/>
            <a:ext cx="803711" cy="27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LoR</a:t>
            </a:r>
            <a:r>
              <a:rPr lang="en-US" sz="1200" baseline="-25000" dirty="0" err="1"/>
              <a:t>R</a:t>
            </a:r>
            <a:r>
              <a:rPr lang="en-US" sz="1200" baseline="-25000" dirty="0"/>
              <a:t>/S1</a:t>
            </a:r>
            <a:endParaRPr lang="LID4096" sz="1200" baseline="-25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795BB8-70D8-4BC1-86FC-A60CF95C46FE}"/>
              </a:ext>
            </a:extLst>
          </p:cNvPr>
          <p:cNvSpPr/>
          <p:nvPr/>
        </p:nvSpPr>
        <p:spPr>
          <a:xfrm>
            <a:off x="10075585" y="3650064"/>
            <a:ext cx="803711" cy="27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LoR</a:t>
            </a:r>
            <a:r>
              <a:rPr lang="en-US" sz="1200" baseline="-25000" dirty="0" err="1"/>
              <a:t>R</a:t>
            </a:r>
            <a:r>
              <a:rPr lang="en-US" sz="1200" baseline="-25000" dirty="0"/>
              <a:t>/Sn</a:t>
            </a:r>
            <a:endParaRPr lang="LID4096" sz="1200" baseline="-25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87D879C-F1FA-4F5B-8FB8-4CFF307039B4}"/>
              </a:ext>
            </a:extLst>
          </p:cNvPr>
          <p:cNvSpPr/>
          <p:nvPr/>
        </p:nvSpPr>
        <p:spPr>
          <a:xfrm>
            <a:off x="9395915" y="2898502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CFD180E-3D2E-4A34-9D34-6DCD00A32D96}"/>
              </a:ext>
            </a:extLst>
          </p:cNvPr>
          <p:cNvSpPr/>
          <p:nvPr/>
        </p:nvSpPr>
        <p:spPr>
          <a:xfrm>
            <a:off x="9395909" y="3074716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3194F9-9BB9-49A9-B8E0-3311D4000C3C}"/>
              </a:ext>
            </a:extLst>
          </p:cNvPr>
          <p:cNvSpPr/>
          <p:nvPr/>
        </p:nvSpPr>
        <p:spPr>
          <a:xfrm>
            <a:off x="9395909" y="3254739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Arrow: Curved Up 71">
            <a:extLst>
              <a:ext uri="{FF2B5EF4-FFF2-40B4-BE49-F238E27FC236}">
                <a16:creationId xmlns:a16="http://schemas.microsoft.com/office/drawing/2014/main" id="{FD7D8921-A87B-4B73-8E39-3B3070D1C6DC}"/>
              </a:ext>
            </a:extLst>
          </p:cNvPr>
          <p:cNvSpPr/>
          <p:nvPr/>
        </p:nvSpPr>
        <p:spPr>
          <a:xfrm flipH="1">
            <a:off x="2827020" y="4405932"/>
            <a:ext cx="6858000" cy="81699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D844C2-B604-4DA5-867E-3712A6921B23}"/>
              </a:ext>
            </a:extLst>
          </p:cNvPr>
          <p:cNvSpPr txBox="1"/>
          <p:nvPr/>
        </p:nvSpPr>
        <p:spPr>
          <a:xfrm>
            <a:off x="5549046" y="4814431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Sobol’ method</a:t>
            </a:r>
            <a:endParaRPr lang="LID4096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EC4FA6-0741-433E-BD22-EF8A9D7A46AB}"/>
              </a:ext>
            </a:extLst>
          </p:cNvPr>
          <p:cNvSpPr txBox="1"/>
          <p:nvPr/>
        </p:nvSpPr>
        <p:spPr>
          <a:xfrm>
            <a:off x="2710033" y="167996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  <a:endParaRPr lang="LID4096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159DC6-CAE6-478F-937F-3A5BC917717A}"/>
              </a:ext>
            </a:extLst>
          </p:cNvPr>
          <p:cNvSpPr txBox="1"/>
          <p:nvPr/>
        </p:nvSpPr>
        <p:spPr>
          <a:xfrm>
            <a:off x="9652223" y="1695918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OUTPUTS</a:t>
            </a:r>
            <a:endParaRPr lang="LID4096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AE2659-CE51-460A-841C-CC1D85FAC699}"/>
              </a:ext>
            </a:extLst>
          </p:cNvPr>
          <p:cNvSpPr txBox="1"/>
          <p:nvPr/>
        </p:nvSpPr>
        <p:spPr>
          <a:xfrm>
            <a:off x="5290995" y="1717164"/>
            <a:ext cx="207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COMPUTATIONAL MODEL</a:t>
            </a:r>
            <a:endParaRPr lang="LID4096" sz="1200" dirty="0"/>
          </a:p>
        </p:txBody>
      </p:sp>
      <p:sp>
        <p:nvSpPr>
          <p:cNvPr id="51" name="Fußzeilenplatzhalter 4">
            <a:extLst>
              <a:ext uri="{FF2B5EF4-FFF2-40B4-BE49-F238E27FC236}">
                <a16:creationId xmlns:a16="http://schemas.microsoft.com/office/drawing/2014/main" id="{CDC2E699-8DBC-A9D3-B6D9-B097AAAA203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727A2-4D34-1AAB-5EF2-45FF1A507453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E00A0-9156-DFE6-BAAA-90C48D2CEE67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3120B4-4798-1051-F171-39611B57259A}"/>
              </a:ext>
            </a:extLst>
          </p:cNvPr>
          <p:cNvSpPr/>
          <p:nvPr/>
        </p:nvSpPr>
        <p:spPr>
          <a:xfrm>
            <a:off x="12006785" y="1651891"/>
            <a:ext cx="185215" cy="1778989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Improvement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78672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dirty="0">
                <a:ln w="0"/>
              </a:rPr>
              <a:t>iRe-CoDeS community resilience quantification and the Sobol’ method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39</a:t>
            </a:fld>
            <a:endParaRPr lang="de-CH" noProof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55D026C-E77F-4553-B4F3-91F2372F243E}"/>
              </a:ext>
            </a:extLst>
          </p:cNvPr>
          <p:cNvSpPr txBox="1">
            <a:spLocks/>
          </p:cNvSpPr>
          <p:nvPr/>
        </p:nvSpPr>
        <p:spPr>
          <a:xfrm>
            <a:off x="580007" y="916050"/>
            <a:ext cx="10880155" cy="7263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probability distributions are assumed with no information on components’ vulnerability and recoverability.</a:t>
            </a:r>
          </a:p>
        </p:txBody>
      </p:sp>
      <p:pic>
        <p:nvPicPr>
          <p:cNvPr id="16" name="Picture 2" descr="Building Icons - Free Download, PNG and SVG">
            <a:extLst>
              <a:ext uri="{FF2B5EF4-FFF2-40B4-BE49-F238E27FC236}">
                <a16:creationId xmlns:a16="http://schemas.microsoft.com/office/drawing/2014/main" id="{32040C14-13DD-4C90-8408-FD30B67E7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9" y="1977354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uilding Icons - Free Download, PNG and SVG">
            <a:extLst>
              <a:ext uri="{FF2B5EF4-FFF2-40B4-BE49-F238E27FC236}">
                <a16:creationId xmlns:a16="http://schemas.microsoft.com/office/drawing/2014/main" id="{9E8FF267-2017-449C-978A-29E4834F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8" y="2559768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uilding Icons - Free Download, PNG and SVG">
            <a:extLst>
              <a:ext uri="{FF2B5EF4-FFF2-40B4-BE49-F238E27FC236}">
                <a16:creationId xmlns:a16="http://schemas.microsoft.com/office/drawing/2014/main" id="{2AB4E87C-661F-4148-882B-F5B44950F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7" y="3846681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5815F12-F86B-4ED1-B78A-9E3C84B5296E}"/>
              </a:ext>
            </a:extLst>
          </p:cNvPr>
          <p:cNvSpPr/>
          <p:nvPr/>
        </p:nvSpPr>
        <p:spPr>
          <a:xfrm>
            <a:off x="1951175" y="3218542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B7C123-813B-4E5C-9BCB-B6F80164085C}"/>
              </a:ext>
            </a:extLst>
          </p:cNvPr>
          <p:cNvSpPr/>
          <p:nvPr/>
        </p:nvSpPr>
        <p:spPr>
          <a:xfrm>
            <a:off x="1951169" y="3394756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68E3C3-4D98-465C-8B5F-E879642F197B}"/>
              </a:ext>
            </a:extLst>
          </p:cNvPr>
          <p:cNvSpPr/>
          <p:nvPr/>
        </p:nvSpPr>
        <p:spPr>
          <a:xfrm>
            <a:off x="1951169" y="3551919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A492E6-8D5D-4241-84CA-6DEF823E4AD5}"/>
              </a:ext>
            </a:extLst>
          </p:cNvPr>
          <p:cNvSpPr/>
          <p:nvPr/>
        </p:nvSpPr>
        <p:spPr>
          <a:xfrm>
            <a:off x="2359256" y="2213282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CD961-B49E-4BE9-98C0-5FCCD7A91948}"/>
              </a:ext>
            </a:extLst>
          </p:cNvPr>
          <p:cNvSpPr/>
          <p:nvPr/>
        </p:nvSpPr>
        <p:spPr>
          <a:xfrm>
            <a:off x="2359256" y="1983270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08AD17-0CE7-4F5F-8D1D-C4B7D7C754C3}"/>
              </a:ext>
            </a:extLst>
          </p:cNvPr>
          <p:cNvSpPr/>
          <p:nvPr/>
        </p:nvSpPr>
        <p:spPr>
          <a:xfrm>
            <a:off x="2359256" y="2810384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FB033B-034F-4A89-84FA-4BB2899AE3D0}"/>
              </a:ext>
            </a:extLst>
          </p:cNvPr>
          <p:cNvSpPr/>
          <p:nvPr/>
        </p:nvSpPr>
        <p:spPr>
          <a:xfrm>
            <a:off x="2359256" y="2580372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21FE12-BE04-44A6-A938-AA41C5BB3D89}"/>
              </a:ext>
            </a:extLst>
          </p:cNvPr>
          <p:cNvSpPr/>
          <p:nvPr/>
        </p:nvSpPr>
        <p:spPr>
          <a:xfrm>
            <a:off x="2359256" y="4126321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E1BA61-8BD9-4157-8794-C5946FC02290}"/>
              </a:ext>
            </a:extLst>
          </p:cNvPr>
          <p:cNvSpPr/>
          <p:nvPr/>
        </p:nvSpPr>
        <p:spPr>
          <a:xfrm>
            <a:off x="2359256" y="3896309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631B45-DB78-4020-BDEC-AB7BE662E313}"/>
              </a:ext>
            </a:extLst>
          </p:cNvPr>
          <p:cNvSpPr txBox="1"/>
          <p:nvPr/>
        </p:nvSpPr>
        <p:spPr>
          <a:xfrm>
            <a:off x="589307" y="2088657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1</a:t>
            </a:r>
            <a:endParaRPr lang="LID4096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6B09F7-F8E9-41C7-B4BC-2AB76D403B6E}"/>
              </a:ext>
            </a:extLst>
          </p:cNvPr>
          <p:cNvSpPr txBox="1"/>
          <p:nvPr/>
        </p:nvSpPr>
        <p:spPr>
          <a:xfrm>
            <a:off x="551207" y="2678797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2</a:t>
            </a:r>
            <a:endParaRPr lang="LID4096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23D431-9741-43C0-B207-A479279913F7}"/>
              </a:ext>
            </a:extLst>
          </p:cNvPr>
          <p:cNvSpPr txBox="1"/>
          <p:nvPr/>
        </p:nvSpPr>
        <p:spPr>
          <a:xfrm>
            <a:off x="589307" y="3973330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</a:t>
            </a:r>
            <a:r>
              <a:rPr lang="en-US" sz="1200" b="1" i="1" dirty="0"/>
              <a:t>i</a:t>
            </a:r>
            <a:endParaRPr lang="LID4096" sz="1200" b="1" i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414E4D-B72E-4513-A59F-66427F00DD10}"/>
              </a:ext>
            </a:extLst>
          </p:cNvPr>
          <p:cNvSpPr/>
          <p:nvPr/>
        </p:nvSpPr>
        <p:spPr>
          <a:xfrm>
            <a:off x="4959001" y="2562507"/>
            <a:ext cx="2599088" cy="10390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iRe-CoDeS community model</a:t>
            </a:r>
            <a:endParaRPr lang="LID4096" dirty="0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4404290-1C72-4E8E-A0A7-5069D0BD96D2}"/>
              </a:ext>
            </a:extLst>
          </p:cNvPr>
          <p:cNvCxnSpPr>
            <a:stCxn id="23" idx="3"/>
            <a:endCxn id="32" idx="1"/>
          </p:cNvCxnSpPr>
          <p:nvPr/>
        </p:nvCxnSpPr>
        <p:spPr>
          <a:xfrm>
            <a:off x="3826193" y="2080403"/>
            <a:ext cx="1132808" cy="1001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49044598-EFE8-4EEA-B9A1-B5B80EF4FCD1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3826193" y="2310415"/>
            <a:ext cx="1132808" cy="7715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7396D1F-ACDD-457E-BDBD-073F03356AB1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>
            <a:off x="3826193" y="2677505"/>
            <a:ext cx="1132808" cy="4045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36A8D4E0-B6EB-487C-AA59-5C03DB0FE329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3826193" y="2907517"/>
            <a:ext cx="1132808" cy="1744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17AB2B4-E2AE-4E04-A92E-F5F0AEB5C325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3826193" y="3082012"/>
            <a:ext cx="1132808" cy="9114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47A0847-14D2-4C3E-8F27-4ADC86CA01F6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3826193" y="3082012"/>
            <a:ext cx="1132808" cy="11414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2F64B8E-D495-4B0C-BABD-905768A64A4D}"/>
              </a:ext>
            </a:extLst>
          </p:cNvPr>
          <p:cNvCxnSpPr>
            <a:cxnSpLocks/>
            <a:stCxn id="32" idx="3"/>
            <a:endCxn id="53" idx="1"/>
          </p:cNvCxnSpPr>
          <p:nvPr/>
        </p:nvCxnSpPr>
        <p:spPr>
          <a:xfrm flipV="1">
            <a:off x="7558089" y="2348091"/>
            <a:ext cx="1174956" cy="7339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Chart, line chart&#10;&#10;Description automatically generated">
            <a:extLst>
              <a:ext uri="{FF2B5EF4-FFF2-40B4-BE49-F238E27FC236}">
                <a16:creationId xmlns:a16="http://schemas.microsoft.com/office/drawing/2014/main" id="{9A072E2C-E081-442C-9C4E-EA1479F717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5" y="1873922"/>
            <a:ext cx="1379401" cy="948338"/>
          </a:xfrm>
          <a:prstGeom prst="rect">
            <a:avLst/>
          </a:prstGeom>
        </p:spPr>
      </p:pic>
      <p:pic>
        <p:nvPicPr>
          <p:cNvPr id="55" name="Picture 54" descr="Chart, line chart&#10;&#10;Description automatically generated">
            <a:extLst>
              <a:ext uri="{FF2B5EF4-FFF2-40B4-BE49-F238E27FC236}">
                <a16:creationId xmlns:a16="http://schemas.microsoft.com/office/drawing/2014/main" id="{67A985E1-9E4C-497E-8ED2-766719E5531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5" y="3302190"/>
            <a:ext cx="1379401" cy="948338"/>
          </a:xfrm>
          <a:prstGeom prst="rect">
            <a:avLst/>
          </a:prstGeom>
        </p:spPr>
      </p:pic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B54BB0A-2E69-4E75-9251-D6438966570E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558089" y="3082012"/>
            <a:ext cx="1174956" cy="694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CF4D164-50E5-4F06-B4FB-E951E5809FDC}"/>
              </a:ext>
            </a:extLst>
          </p:cNvPr>
          <p:cNvSpPr/>
          <p:nvPr/>
        </p:nvSpPr>
        <p:spPr>
          <a:xfrm>
            <a:off x="10069832" y="2230067"/>
            <a:ext cx="803711" cy="27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LoR</a:t>
            </a:r>
            <a:r>
              <a:rPr lang="en-US" sz="1200" baseline="-25000" dirty="0" err="1"/>
              <a:t>R</a:t>
            </a:r>
            <a:r>
              <a:rPr lang="en-US" sz="1200" baseline="-25000" dirty="0"/>
              <a:t>/S1</a:t>
            </a:r>
            <a:endParaRPr lang="LID4096" sz="1200" baseline="-25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795BB8-70D8-4BC1-86FC-A60CF95C46FE}"/>
              </a:ext>
            </a:extLst>
          </p:cNvPr>
          <p:cNvSpPr/>
          <p:nvPr/>
        </p:nvSpPr>
        <p:spPr>
          <a:xfrm>
            <a:off x="10075585" y="3650064"/>
            <a:ext cx="803711" cy="27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LoR</a:t>
            </a:r>
            <a:r>
              <a:rPr lang="en-US" sz="1200" baseline="-25000" dirty="0" err="1"/>
              <a:t>R</a:t>
            </a:r>
            <a:r>
              <a:rPr lang="en-US" sz="1200" baseline="-25000" dirty="0"/>
              <a:t>/Sn</a:t>
            </a:r>
            <a:endParaRPr lang="LID4096" sz="1200" baseline="-25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87D879C-F1FA-4F5B-8FB8-4CFF307039B4}"/>
              </a:ext>
            </a:extLst>
          </p:cNvPr>
          <p:cNvSpPr/>
          <p:nvPr/>
        </p:nvSpPr>
        <p:spPr>
          <a:xfrm>
            <a:off x="9395915" y="2898502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CFD180E-3D2E-4A34-9D34-6DCD00A32D96}"/>
              </a:ext>
            </a:extLst>
          </p:cNvPr>
          <p:cNvSpPr/>
          <p:nvPr/>
        </p:nvSpPr>
        <p:spPr>
          <a:xfrm>
            <a:off x="9395909" y="3074716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3194F9-9BB9-49A9-B8E0-3311D4000C3C}"/>
              </a:ext>
            </a:extLst>
          </p:cNvPr>
          <p:cNvSpPr/>
          <p:nvPr/>
        </p:nvSpPr>
        <p:spPr>
          <a:xfrm>
            <a:off x="9395909" y="3254739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Arrow: Curved Up 71">
            <a:extLst>
              <a:ext uri="{FF2B5EF4-FFF2-40B4-BE49-F238E27FC236}">
                <a16:creationId xmlns:a16="http://schemas.microsoft.com/office/drawing/2014/main" id="{FD7D8921-A87B-4B73-8E39-3B3070D1C6DC}"/>
              </a:ext>
            </a:extLst>
          </p:cNvPr>
          <p:cNvSpPr/>
          <p:nvPr/>
        </p:nvSpPr>
        <p:spPr>
          <a:xfrm flipH="1">
            <a:off x="2827020" y="4405932"/>
            <a:ext cx="6858000" cy="81699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D844C2-B604-4DA5-867E-3712A6921B23}"/>
              </a:ext>
            </a:extLst>
          </p:cNvPr>
          <p:cNvSpPr txBox="1"/>
          <p:nvPr/>
        </p:nvSpPr>
        <p:spPr>
          <a:xfrm>
            <a:off x="5549046" y="4814431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Sobol’ method</a:t>
            </a:r>
            <a:endParaRPr lang="LID4096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EC4FA6-0741-433E-BD22-EF8A9D7A46AB}"/>
              </a:ext>
            </a:extLst>
          </p:cNvPr>
          <p:cNvSpPr txBox="1"/>
          <p:nvPr/>
        </p:nvSpPr>
        <p:spPr>
          <a:xfrm>
            <a:off x="2710033" y="167996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  <a:endParaRPr lang="LID4096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159DC6-CAE6-478F-937F-3A5BC917717A}"/>
              </a:ext>
            </a:extLst>
          </p:cNvPr>
          <p:cNvSpPr txBox="1"/>
          <p:nvPr/>
        </p:nvSpPr>
        <p:spPr>
          <a:xfrm>
            <a:off x="9652223" y="1695918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OUTPUTS</a:t>
            </a:r>
            <a:endParaRPr lang="LID4096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AE2659-CE51-460A-841C-CC1D85FAC699}"/>
              </a:ext>
            </a:extLst>
          </p:cNvPr>
          <p:cNvSpPr txBox="1"/>
          <p:nvPr/>
        </p:nvSpPr>
        <p:spPr>
          <a:xfrm>
            <a:off x="5290995" y="1717164"/>
            <a:ext cx="207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COMPUTATIONAL MODEL</a:t>
            </a:r>
            <a:endParaRPr lang="LID4096" sz="1200" dirty="0"/>
          </a:p>
        </p:txBody>
      </p:sp>
      <p:sp>
        <p:nvSpPr>
          <p:cNvPr id="51" name="Fußzeilenplatzhalter 4">
            <a:extLst>
              <a:ext uri="{FF2B5EF4-FFF2-40B4-BE49-F238E27FC236}">
                <a16:creationId xmlns:a16="http://schemas.microsoft.com/office/drawing/2014/main" id="{CDC2E699-8DBC-A9D3-B6D9-B097AAAA203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A92ECB-F6B7-4A1F-ADB0-37DD6CC2EAD7}"/>
              </a:ext>
            </a:extLst>
          </p:cNvPr>
          <p:cNvGrpSpPr/>
          <p:nvPr/>
        </p:nvGrpSpPr>
        <p:grpSpPr>
          <a:xfrm>
            <a:off x="-2750296" y="4761929"/>
            <a:ext cx="1751000" cy="922002"/>
            <a:chOff x="9557587" y="4866655"/>
            <a:chExt cx="1751000" cy="9220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512CC1-7DA2-7014-367D-AD1F97B0E0FF}"/>
                </a:ext>
              </a:extLst>
            </p:cNvPr>
            <p:cNvSpPr/>
            <p:nvPr/>
          </p:nvSpPr>
          <p:spPr>
            <a:xfrm>
              <a:off x="9800368" y="4978441"/>
              <a:ext cx="1379401" cy="5956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9A2D90-24B8-3C64-E6BF-326462EE2D97}"/>
                </a:ext>
              </a:extLst>
            </p:cNvPr>
            <p:cNvSpPr/>
            <p:nvPr/>
          </p:nvSpPr>
          <p:spPr>
            <a:xfrm>
              <a:off x="9807248" y="5241402"/>
              <a:ext cx="1372521" cy="330582"/>
            </a:xfrm>
            <a:prstGeom prst="rect">
              <a:avLst/>
            </a:prstGeom>
            <a:solidFill>
              <a:srgbClr val="7030A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4CD3D9-8279-8D93-45BA-E07C3D9CEE11}"/>
                </a:ext>
              </a:extLst>
            </p:cNvPr>
            <p:cNvSpPr txBox="1"/>
            <p:nvPr/>
          </p:nvSpPr>
          <p:spPr>
            <a:xfrm>
              <a:off x="9674415" y="553997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</a:t>
              </a:r>
              <a:endParaRPr lang="LID4096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85BBC8-50B2-6893-39AC-67F202AC3AB1}"/>
                </a:ext>
              </a:extLst>
            </p:cNvPr>
            <p:cNvSpPr txBox="1"/>
            <p:nvPr/>
          </p:nvSpPr>
          <p:spPr>
            <a:xfrm>
              <a:off x="11053389" y="554243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</a:t>
              </a:r>
              <a:endParaRPr lang="LID4096" sz="1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160A19-1821-0CEE-3DEC-C9E98964BEEA}"/>
                </a:ext>
              </a:extLst>
            </p:cNvPr>
            <p:cNvSpPr txBox="1"/>
            <p:nvPr/>
          </p:nvSpPr>
          <p:spPr>
            <a:xfrm rot="16200000">
              <a:off x="9290206" y="5134036"/>
              <a:ext cx="7809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Probability</a:t>
              </a:r>
              <a:endParaRPr lang="LID4096" sz="10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2DE6629-19AF-263B-B9F4-0DC3DEE8E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14" y="1472367"/>
            <a:ext cx="930025" cy="5005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EB3AAE-988F-653E-DE6D-CA017D43A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733" y="1966954"/>
            <a:ext cx="930025" cy="5005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A2765D-41D9-D347-CD75-302B366B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119" y="3069717"/>
            <a:ext cx="930025" cy="5005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217984-1F25-FA64-D3E6-FBDFF061F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732" y="2520617"/>
            <a:ext cx="930025" cy="5005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17F570D-C813-0071-10C6-414C0A9D8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731" y="3625787"/>
            <a:ext cx="930025" cy="5005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9A9B4AD-C7AC-8389-ED95-761619E4A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731" y="4173824"/>
            <a:ext cx="930025" cy="5005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BC1170-4F2B-DD8A-E58E-CF71B68FBEB4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A7DDD-0D94-9830-EAA1-25A0F1432133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B3EF08-24C4-DB5E-9D9B-E8A9151ACF28}"/>
              </a:ext>
            </a:extLst>
          </p:cNvPr>
          <p:cNvSpPr/>
          <p:nvPr/>
        </p:nvSpPr>
        <p:spPr>
          <a:xfrm>
            <a:off x="12006785" y="1651891"/>
            <a:ext cx="185215" cy="1778989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Improvement</a:t>
            </a:r>
            <a:endParaRPr lang="LID4096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F7978-FDA8-73E3-D2DE-BC26D1504589}"/>
              </a:ext>
            </a:extLst>
          </p:cNvPr>
          <p:cNvSpPr txBox="1"/>
          <p:nvPr/>
        </p:nvSpPr>
        <p:spPr>
          <a:xfrm>
            <a:off x="266446" y="6176450"/>
            <a:ext cx="11659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Didier,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1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35F3D12-917E-F2D8-D68F-9B30F056D4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1"/>
          <a:stretch/>
        </p:blipFill>
        <p:spPr>
          <a:xfrm>
            <a:off x="206993" y="1677243"/>
            <a:ext cx="11870912" cy="37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2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506C076-CB38-DA86-82D8-06ED291810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52" y="710351"/>
            <a:ext cx="7311329" cy="5730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87" y="1505572"/>
            <a:ext cx="4756358" cy="26754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56" y="260351"/>
            <a:ext cx="11407409" cy="900000"/>
          </a:xfrm>
        </p:spPr>
        <p:txBody>
          <a:bodyPr/>
          <a:lstStyle/>
          <a:p>
            <a:r>
              <a:rPr lang="en-US" dirty="0">
                <a:ln w="0"/>
              </a:rPr>
              <a:t>Component Importance for the Electric Power System Resilience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E5ABA6AE-3DD1-4549-9FC9-3CA3638B62F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40</a:t>
            </a:fld>
            <a:endParaRPr lang="de-CH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35C293-5521-443F-BB84-8BAD3678C55E}"/>
              </a:ext>
            </a:extLst>
          </p:cNvPr>
          <p:cNvSpPr/>
          <p:nvPr/>
        </p:nvSpPr>
        <p:spPr>
          <a:xfrm>
            <a:off x="2858036" y="5186771"/>
            <a:ext cx="205740" cy="568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41D5E3-4B14-43DE-9ADE-309ECF26B341}"/>
              </a:ext>
            </a:extLst>
          </p:cNvPr>
          <p:cNvSpPr/>
          <p:nvPr/>
        </p:nvSpPr>
        <p:spPr>
          <a:xfrm>
            <a:off x="7451294" y="1729843"/>
            <a:ext cx="247949" cy="217912"/>
          </a:xfrm>
          <a:prstGeom prst="rect">
            <a:avLst/>
          </a:prstGeom>
          <a:solidFill>
            <a:srgbClr val="FE080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Curved Connector 41">
            <a:extLst>
              <a:ext uri="{FF2B5EF4-FFF2-40B4-BE49-F238E27FC236}">
                <a16:creationId xmlns:a16="http://schemas.microsoft.com/office/drawing/2014/main" id="{81A7A97A-080C-4FFD-A4C9-1DEA438D77A4}"/>
              </a:ext>
            </a:extLst>
          </p:cNvPr>
          <p:cNvCxnSpPr>
            <a:cxnSpLocks/>
            <a:stCxn id="22" idx="0"/>
            <a:endCxn id="28" idx="2"/>
          </p:cNvCxnSpPr>
          <p:nvPr/>
        </p:nvCxnSpPr>
        <p:spPr>
          <a:xfrm rot="5400000" flipH="1" flipV="1">
            <a:off x="3648579" y="1260082"/>
            <a:ext cx="3239016" cy="4614363"/>
          </a:xfrm>
          <a:prstGeom prst="curvedConnector3">
            <a:avLst>
              <a:gd name="adj1" fmla="val 50000"/>
            </a:avLst>
          </a:prstGeom>
          <a:ln>
            <a:solidFill>
              <a:srgbClr val="FE080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6A5A36A-25DC-4B72-8DFE-4E967358A5A1}"/>
              </a:ext>
            </a:extLst>
          </p:cNvPr>
          <p:cNvSpPr/>
          <p:nvPr/>
        </p:nvSpPr>
        <p:spPr>
          <a:xfrm>
            <a:off x="4838275" y="2164531"/>
            <a:ext cx="247949" cy="217912"/>
          </a:xfrm>
          <a:prstGeom prst="rect">
            <a:avLst/>
          </a:prstGeom>
          <a:solidFill>
            <a:srgbClr val="FE080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Curved Connector 41">
            <a:extLst>
              <a:ext uri="{FF2B5EF4-FFF2-40B4-BE49-F238E27FC236}">
                <a16:creationId xmlns:a16="http://schemas.microsoft.com/office/drawing/2014/main" id="{979C082B-3BE2-5929-974A-9C37206FFBA0}"/>
              </a:ext>
            </a:extLst>
          </p:cNvPr>
          <p:cNvCxnSpPr>
            <a:cxnSpLocks/>
            <a:stCxn id="47" idx="0"/>
            <a:endCxn id="44" idx="2"/>
          </p:cNvCxnSpPr>
          <p:nvPr/>
        </p:nvCxnSpPr>
        <p:spPr>
          <a:xfrm rot="5400000" flipH="1" flipV="1">
            <a:off x="2660795" y="2888705"/>
            <a:ext cx="2807716" cy="1795193"/>
          </a:xfrm>
          <a:prstGeom prst="curvedConnector3">
            <a:avLst>
              <a:gd name="adj1" fmla="val 35197"/>
            </a:avLst>
          </a:prstGeom>
          <a:ln>
            <a:solidFill>
              <a:srgbClr val="FE080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F0C992C-B77C-95FE-5E8D-9D4D156DD111}"/>
              </a:ext>
            </a:extLst>
          </p:cNvPr>
          <p:cNvSpPr/>
          <p:nvPr/>
        </p:nvSpPr>
        <p:spPr>
          <a:xfrm>
            <a:off x="3064187" y="5190159"/>
            <a:ext cx="205740" cy="568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FBDCE4-1CCE-987E-4A89-47E718947100}"/>
              </a:ext>
            </a:extLst>
          </p:cNvPr>
          <p:cNvSpPr/>
          <p:nvPr/>
        </p:nvSpPr>
        <p:spPr>
          <a:xfrm>
            <a:off x="4813635" y="1811248"/>
            <a:ext cx="247949" cy="217912"/>
          </a:xfrm>
          <a:prstGeom prst="rect">
            <a:avLst/>
          </a:prstGeom>
          <a:solidFill>
            <a:srgbClr val="FE080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urved Connector 41">
            <a:extLst>
              <a:ext uri="{FF2B5EF4-FFF2-40B4-BE49-F238E27FC236}">
                <a16:creationId xmlns:a16="http://schemas.microsoft.com/office/drawing/2014/main" id="{FBC2C250-31AA-31B6-287B-3F9D055C4205}"/>
              </a:ext>
            </a:extLst>
          </p:cNvPr>
          <p:cNvCxnSpPr>
            <a:cxnSpLocks/>
            <a:stCxn id="55" idx="0"/>
            <a:endCxn id="51" idx="1"/>
          </p:cNvCxnSpPr>
          <p:nvPr/>
        </p:nvCxnSpPr>
        <p:spPr>
          <a:xfrm rot="5400000" flipH="1" flipV="1">
            <a:off x="2461198" y="2847955"/>
            <a:ext cx="3280187" cy="1424687"/>
          </a:xfrm>
          <a:prstGeom prst="curvedConnector2">
            <a:avLst/>
          </a:prstGeom>
          <a:ln>
            <a:solidFill>
              <a:srgbClr val="FE080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54CC00F-892A-04DF-FE60-540D0CE6C086}"/>
              </a:ext>
            </a:extLst>
          </p:cNvPr>
          <p:cNvSpPr/>
          <p:nvPr/>
        </p:nvSpPr>
        <p:spPr>
          <a:xfrm>
            <a:off x="3286078" y="5200391"/>
            <a:ext cx="205740" cy="623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97E23C2-7900-2BEE-B060-EED9407CC9AE}"/>
              </a:ext>
            </a:extLst>
          </p:cNvPr>
          <p:cNvSpPr/>
          <p:nvPr/>
        </p:nvSpPr>
        <p:spPr>
          <a:xfrm>
            <a:off x="7657445" y="3260311"/>
            <a:ext cx="247949" cy="217912"/>
          </a:xfrm>
          <a:prstGeom prst="rect">
            <a:avLst/>
          </a:prstGeom>
          <a:solidFill>
            <a:srgbClr val="FE080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urved Connector 41">
            <a:extLst>
              <a:ext uri="{FF2B5EF4-FFF2-40B4-BE49-F238E27FC236}">
                <a16:creationId xmlns:a16="http://schemas.microsoft.com/office/drawing/2014/main" id="{DB600524-A1B4-C92A-0E0A-2FBD607B1CCC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4837921" y="2243272"/>
            <a:ext cx="1708547" cy="4178451"/>
          </a:xfrm>
          <a:prstGeom prst="curvedConnector3">
            <a:avLst>
              <a:gd name="adj1" fmla="val 50000"/>
            </a:avLst>
          </a:prstGeom>
          <a:ln>
            <a:solidFill>
              <a:srgbClr val="FE080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2BABBEF-9068-001D-85F0-8DE05511B26F}"/>
              </a:ext>
            </a:extLst>
          </p:cNvPr>
          <p:cNvSpPr/>
          <p:nvPr/>
        </p:nvSpPr>
        <p:spPr>
          <a:xfrm>
            <a:off x="3507969" y="5186770"/>
            <a:ext cx="190000" cy="623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Fußzeilenplatzhalter 4">
            <a:extLst>
              <a:ext uri="{FF2B5EF4-FFF2-40B4-BE49-F238E27FC236}">
                <a16:creationId xmlns:a16="http://schemas.microsoft.com/office/drawing/2014/main" id="{33861E7F-F09A-5C2F-A60A-37A06D89F12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413822-2BEB-AAAB-1DE3-C65C304B852A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8F2A3-5361-C45E-81C2-7041227447D0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97F33-E32A-F8CA-4288-49BCA625E0A6}"/>
              </a:ext>
            </a:extLst>
          </p:cNvPr>
          <p:cNvSpPr/>
          <p:nvPr/>
        </p:nvSpPr>
        <p:spPr>
          <a:xfrm>
            <a:off x="12006785" y="1651891"/>
            <a:ext cx="185215" cy="1778989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Improvement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1007329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56" y="260351"/>
            <a:ext cx="11407409" cy="900000"/>
          </a:xfrm>
        </p:spPr>
        <p:txBody>
          <a:bodyPr/>
          <a:lstStyle/>
          <a:p>
            <a:r>
              <a:rPr lang="en-US" dirty="0">
                <a:ln w="0"/>
              </a:rPr>
              <a:t>Component Importance for the Communication System Resilience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E5ABA6AE-3DD1-4549-9FC9-3CA3638B62F0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41</a:t>
            </a:fld>
            <a:endParaRPr lang="de-CH" noProof="0"/>
          </a:p>
        </p:txBody>
      </p:sp>
      <p:sp>
        <p:nvSpPr>
          <p:cNvPr id="66" name="Fußzeilenplatzhalter 4">
            <a:extLst>
              <a:ext uri="{FF2B5EF4-FFF2-40B4-BE49-F238E27FC236}">
                <a16:creationId xmlns:a16="http://schemas.microsoft.com/office/drawing/2014/main" id="{33861E7F-F09A-5C2F-A60A-37A06D89F12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E02D8-79AC-D4AA-830E-D55FB482C391}"/>
              </a:ext>
            </a:extLst>
          </p:cNvPr>
          <p:cNvSpPr txBox="1"/>
          <p:nvPr/>
        </p:nvSpPr>
        <p:spPr>
          <a:xfrm>
            <a:off x="389465" y="6050169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Didier,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9B3FFD3-0793-6CF5-7564-858705256572}"/>
              </a:ext>
            </a:extLst>
          </p:cNvPr>
          <p:cNvSpPr txBox="1">
            <a:spLocks/>
          </p:cNvSpPr>
          <p:nvPr/>
        </p:nvSpPr>
        <p:spPr>
          <a:xfrm>
            <a:off x="667356" y="994466"/>
            <a:ext cx="10529648" cy="522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n w="0"/>
              </a:rPr>
              <a:t>Probability distributions of the time to meet 90% of demand for communication service without any information on vulnerability and recoverability on half of community components.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C0785C9-B666-A6FC-5A25-F2A171D28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83" y="1701106"/>
            <a:ext cx="6255458" cy="4165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FB391-14DB-825A-C310-5DC45A1FAA63}"/>
              </a:ext>
            </a:extLst>
          </p:cNvPr>
          <p:cNvSpPr txBox="1"/>
          <p:nvPr/>
        </p:nvSpPr>
        <p:spPr>
          <a:xfrm>
            <a:off x="389465" y="6233833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Didier,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(2023)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Components Important for System Resilience.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ICASP14’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Dublin, Ireland.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26133-6094-95BA-E615-2E2C7A8D0843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9D0A6-4EE8-DE48-3B46-6F415C502CA3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8C5D4-2C80-9832-8A88-9AD80B9DD7A3}"/>
              </a:ext>
            </a:extLst>
          </p:cNvPr>
          <p:cNvSpPr/>
          <p:nvPr/>
        </p:nvSpPr>
        <p:spPr>
          <a:xfrm>
            <a:off x="12006785" y="1651891"/>
            <a:ext cx="185215" cy="1778989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Improvement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1975760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850563" cy="3683650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de-CH" i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en-GB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1342-16B2-4C3F-B62A-CE0AB80BB9F1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42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64174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43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30" y="1015221"/>
            <a:ext cx="6369672" cy="4627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16" name="Picture 1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C84DF08-2AE6-A74F-5281-4ECB87C46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15" y="1015221"/>
            <a:ext cx="2373409" cy="1186705"/>
          </a:xfrm>
          <a:prstGeom prst="rect">
            <a:avLst/>
          </a:prstGeom>
        </p:spPr>
      </p:pic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AD2BF0CB-2F4A-CC1D-7631-290652BE2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77" y="1026400"/>
            <a:ext cx="2661429" cy="2661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35544D-F9A6-CF20-266D-88C79DBC7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994" y="2530811"/>
            <a:ext cx="2585058" cy="13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3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44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29" y="1015221"/>
            <a:ext cx="6459899" cy="4627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 interaction simulated as a flow of resources </a:t>
            </a:r>
            <a:r>
              <a:rPr lang="en-US" dirty="0"/>
              <a:t>– uses existing data on supply/demand and flow models.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6F1AA3-D344-4F5C-9277-2483D084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700" y="3562350"/>
            <a:ext cx="3633166" cy="2423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1E6E26-4C78-22ED-BA5C-9FEA842F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43" y="1053023"/>
            <a:ext cx="4480910" cy="23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71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45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30" y="1015221"/>
            <a:ext cx="6441920" cy="4627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 interaction simulated as a flow of resources </a:t>
            </a:r>
            <a:r>
              <a:rPr lang="en-US" dirty="0"/>
              <a:t>– uses existing data on supply/demand and flow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Extensible and modular </a:t>
            </a:r>
            <a:r>
              <a:rPr lang="en-US" dirty="0"/>
              <a:t>– third-party models can be integrated within the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8C987A4-9E44-8CA2-6D66-2E88E68A6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602" y="3411630"/>
            <a:ext cx="4816948" cy="2644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84F8C5-A40F-FB48-6809-FEA7D4F2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031" y="1079859"/>
            <a:ext cx="4800426" cy="215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64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46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30" y="1015221"/>
            <a:ext cx="6511770" cy="4627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 interaction simulated as a flow of resources </a:t>
            </a:r>
            <a:r>
              <a:rPr lang="en-US" dirty="0"/>
              <a:t>– uses existing data on supply/demand and flow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Extensible and modular </a:t>
            </a:r>
            <a:r>
              <a:rPr lang="en-US" dirty="0"/>
              <a:t>– third-party models can be integrated within the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for </a:t>
            </a:r>
            <a:r>
              <a:rPr lang="en-US" b="1" dirty="0"/>
              <a:t>probabilistic assessment of community resilience goals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3DF3A-9FF7-CFF3-4386-BD5490D076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t="12723" r="53465" b="48949"/>
          <a:stretch/>
        </p:blipFill>
        <p:spPr>
          <a:xfrm>
            <a:off x="7905351" y="3341442"/>
            <a:ext cx="3221673" cy="3102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CC2D9-25B0-E6AC-0E01-E60D8B4E4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004" y="821926"/>
            <a:ext cx="3514569" cy="24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44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47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29" y="1015221"/>
            <a:ext cx="6473861" cy="4627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 interaction simulated as a flow of resources </a:t>
            </a:r>
            <a:r>
              <a:rPr lang="en-US" dirty="0"/>
              <a:t>– uses existing data on supply/demand and flow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Extensible and modular </a:t>
            </a:r>
            <a:r>
              <a:rPr lang="en-US" dirty="0"/>
              <a:t>– third-party models can be integrated within the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for </a:t>
            </a:r>
            <a:r>
              <a:rPr lang="en-US" b="1" dirty="0"/>
              <a:t>probabilistic assessment of community resilience goals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Consistent</a:t>
            </a:r>
            <a:r>
              <a:rPr lang="en-US" dirty="0"/>
              <a:t> across various subsystems of the built environment.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CB082-437C-6113-FB10-BA1861995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509" y="710351"/>
            <a:ext cx="3502949" cy="233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A2AA1-DA4B-3CF5-23DD-FEAAB53D813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174" y="2482208"/>
            <a:ext cx="3222753" cy="230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C97AA3-2FD9-33C3-3B7B-B1094F193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606" y="4188377"/>
            <a:ext cx="3222753" cy="22478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960AFF-1833-B3F3-9BAC-21313CBC28F8}"/>
              </a:ext>
            </a:extLst>
          </p:cNvPr>
          <p:cNvSpPr/>
          <p:nvPr/>
        </p:nvSpPr>
        <p:spPr>
          <a:xfrm rot="19807057">
            <a:off x="7916967" y="1747676"/>
            <a:ext cx="2460318" cy="384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Electric Power 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AED40-6F87-E438-9C2F-F14AA097EB65}"/>
              </a:ext>
            </a:extLst>
          </p:cNvPr>
          <p:cNvSpPr/>
          <p:nvPr/>
        </p:nvSpPr>
        <p:spPr>
          <a:xfrm rot="19807057">
            <a:off x="9243532" y="3236699"/>
            <a:ext cx="2460318" cy="3846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Housing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4F3842-F089-FE3B-2AFB-FDA4FD7095AD}"/>
              </a:ext>
            </a:extLst>
          </p:cNvPr>
          <p:cNvSpPr/>
          <p:nvPr/>
        </p:nvSpPr>
        <p:spPr>
          <a:xfrm rot="19807057">
            <a:off x="7916967" y="5264082"/>
            <a:ext cx="2460318" cy="3846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267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48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30" y="1015221"/>
            <a:ext cx="6384770" cy="496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 interaction simulated as a flow of resources </a:t>
            </a:r>
            <a:r>
              <a:rPr lang="en-US" dirty="0"/>
              <a:t>– uses existing data on supply/demand and flow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Extensible and modular </a:t>
            </a:r>
            <a:r>
              <a:rPr lang="en-US" dirty="0"/>
              <a:t>– third-party models can be integrated within the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for </a:t>
            </a:r>
            <a:r>
              <a:rPr lang="en-US" b="1" dirty="0"/>
              <a:t>probabilistic assessment of community resilience goals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Consistent</a:t>
            </a:r>
            <a:r>
              <a:rPr lang="en-US" dirty="0"/>
              <a:t> across various subsystems of the built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Continuous resilience-based design </a:t>
            </a:r>
            <a:r>
              <a:rPr lang="en-US" dirty="0"/>
              <a:t>of the built environment possible with the iRe-CoDeS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C551C-1669-0EA3-C7DA-CE4C6B2B1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6" y="3676747"/>
            <a:ext cx="4675087" cy="1755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819F0-27C3-9C4B-A3EB-8415E575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00" y="1192850"/>
            <a:ext cx="4504140" cy="20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72D65-A1A0-2EAF-F0FC-101E43BB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t="12723" r="53465" b="48949"/>
          <a:stretch/>
        </p:blipFill>
        <p:spPr>
          <a:xfrm>
            <a:off x="1285664" y="1801379"/>
            <a:ext cx="4127164" cy="390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0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AC78B2D-DF45-D803-1398-F6D6C60EFA74}"/>
              </a:ext>
            </a:extLst>
          </p:cNvPr>
          <p:cNvSpPr/>
          <p:nvPr/>
        </p:nvSpPr>
        <p:spPr>
          <a:xfrm>
            <a:off x="4214715" y="5729901"/>
            <a:ext cx="3762569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 err="1">
                <a:ln w="0"/>
                <a:latin typeface="Century Gothic" panose="020B0502020202020204" pitchFamily="34" charset="0"/>
              </a:rPr>
              <a:t>py</a:t>
            </a:r>
            <a:r>
              <a:rPr lang="en-GB" sz="5400" b="0" cap="none" spc="0" dirty="0" err="1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recodes</a:t>
            </a:r>
            <a:endParaRPr lang="en-GB" sz="5400" b="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037DD-8A8E-6A03-B934-8CEBA1F0E51E}"/>
              </a:ext>
            </a:extLst>
          </p:cNvPr>
          <p:cNvCxnSpPr>
            <a:cxnSpLocks/>
          </p:cNvCxnSpPr>
          <p:nvPr/>
        </p:nvCxnSpPr>
        <p:spPr>
          <a:xfrm>
            <a:off x="4761854" y="4947834"/>
            <a:ext cx="210274" cy="48141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A3B1C-9F74-8825-E648-383E2CB88A33}"/>
              </a:ext>
            </a:extLst>
          </p:cNvPr>
          <p:cNvCxnSpPr>
            <a:cxnSpLocks/>
          </p:cNvCxnSpPr>
          <p:nvPr/>
        </p:nvCxnSpPr>
        <p:spPr>
          <a:xfrm flipH="1">
            <a:off x="4962603" y="4870342"/>
            <a:ext cx="240953" cy="558908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F23D89C-34EC-9051-F1F8-1952E0A3EFA1}"/>
              </a:ext>
            </a:extLst>
          </p:cNvPr>
          <p:cNvSpPr/>
          <p:nvPr/>
        </p:nvSpPr>
        <p:spPr>
          <a:xfrm>
            <a:off x="4214716" y="2967335"/>
            <a:ext cx="3762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pyrecodes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6BBE89-53B2-1075-F623-244D93C46887}"/>
              </a:ext>
            </a:extLst>
          </p:cNvPr>
          <p:cNvSpPr/>
          <p:nvPr/>
        </p:nvSpPr>
        <p:spPr>
          <a:xfrm>
            <a:off x="4372303" y="3162771"/>
            <a:ext cx="3447394" cy="456718"/>
          </a:xfrm>
          <a:custGeom>
            <a:avLst/>
            <a:gdLst>
              <a:gd name="connsiteX0" fmla="*/ 0 w 3457904"/>
              <a:gd name="connsiteY0" fmla="*/ 32526 h 456870"/>
              <a:gd name="connsiteX1" fmla="*/ 367862 w 3457904"/>
              <a:gd name="connsiteY1" fmla="*/ 43036 h 456870"/>
              <a:gd name="connsiteX2" fmla="*/ 609600 w 3457904"/>
              <a:gd name="connsiteY2" fmla="*/ 452940 h 456870"/>
              <a:gd name="connsiteX3" fmla="*/ 714704 w 3457904"/>
              <a:gd name="connsiteY3" fmla="*/ 242733 h 456870"/>
              <a:gd name="connsiteX4" fmla="*/ 767255 w 3457904"/>
              <a:gd name="connsiteY4" fmla="*/ 116609 h 456870"/>
              <a:gd name="connsiteX5" fmla="*/ 987973 w 3457904"/>
              <a:gd name="connsiteY5" fmla="*/ 32526 h 456870"/>
              <a:gd name="connsiteX6" fmla="*/ 1660635 w 3457904"/>
              <a:gd name="connsiteY6" fmla="*/ 995 h 456870"/>
              <a:gd name="connsiteX7" fmla="*/ 3457904 w 3457904"/>
              <a:gd name="connsiteY7" fmla="*/ 22015 h 456870"/>
              <a:gd name="connsiteX0" fmla="*/ 0 w 3447394"/>
              <a:gd name="connsiteY0" fmla="*/ 23335 h 468700"/>
              <a:gd name="connsiteX1" fmla="*/ 357352 w 3447394"/>
              <a:gd name="connsiteY1" fmla="*/ 54866 h 468700"/>
              <a:gd name="connsiteX2" fmla="*/ 599090 w 3447394"/>
              <a:gd name="connsiteY2" fmla="*/ 464770 h 468700"/>
              <a:gd name="connsiteX3" fmla="*/ 704194 w 3447394"/>
              <a:gd name="connsiteY3" fmla="*/ 254563 h 468700"/>
              <a:gd name="connsiteX4" fmla="*/ 756745 w 3447394"/>
              <a:gd name="connsiteY4" fmla="*/ 128439 h 468700"/>
              <a:gd name="connsiteX5" fmla="*/ 977463 w 3447394"/>
              <a:gd name="connsiteY5" fmla="*/ 44356 h 468700"/>
              <a:gd name="connsiteX6" fmla="*/ 1650125 w 3447394"/>
              <a:gd name="connsiteY6" fmla="*/ 12825 h 468700"/>
              <a:gd name="connsiteX7" fmla="*/ 3447394 w 3447394"/>
              <a:gd name="connsiteY7" fmla="*/ 33845 h 468700"/>
              <a:gd name="connsiteX0" fmla="*/ 0 w 3447394"/>
              <a:gd name="connsiteY0" fmla="*/ 10510 h 455875"/>
              <a:gd name="connsiteX1" fmla="*/ 357352 w 3447394"/>
              <a:gd name="connsiteY1" fmla="*/ 42041 h 455875"/>
              <a:gd name="connsiteX2" fmla="*/ 599090 w 3447394"/>
              <a:gd name="connsiteY2" fmla="*/ 451945 h 455875"/>
              <a:gd name="connsiteX3" fmla="*/ 704194 w 3447394"/>
              <a:gd name="connsiteY3" fmla="*/ 241738 h 455875"/>
              <a:gd name="connsiteX4" fmla="*/ 756745 w 3447394"/>
              <a:gd name="connsiteY4" fmla="*/ 115614 h 455875"/>
              <a:gd name="connsiteX5" fmla="*/ 977463 w 3447394"/>
              <a:gd name="connsiteY5" fmla="*/ 31531 h 455875"/>
              <a:gd name="connsiteX6" fmla="*/ 1650125 w 3447394"/>
              <a:gd name="connsiteY6" fmla="*/ 0 h 455875"/>
              <a:gd name="connsiteX7" fmla="*/ 3447394 w 3447394"/>
              <a:gd name="connsiteY7" fmla="*/ 21020 h 455875"/>
              <a:gd name="connsiteX0" fmla="*/ 0 w 3447394"/>
              <a:gd name="connsiteY0" fmla="*/ 11353 h 456718"/>
              <a:gd name="connsiteX1" fmla="*/ 357352 w 3447394"/>
              <a:gd name="connsiteY1" fmla="*/ 42884 h 456718"/>
              <a:gd name="connsiteX2" fmla="*/ 599090 w 3447394"/>
              <a:gd name="connsiteY2" fmla="*/ 452788 h 456718"/>
              <a:gd name="connsiteX3" fmla="*/ 704194 w 3447394"/>
              <a:gd name="connsiteY3" fmla="*/ 242581 h 456718"/>
              <a:gd name="connsiteX4" fmla="*/ 756745 w 3447394"/>
              <a:gd name="connsiteY4" fmla="*/ 116457 h 456718"/>
              <a:gd name="connsiteX5" fmla="*/ 977463 w 3447394"/>
              <a:gd name="connsiteY5" fmla="*/ 32374 h 456718"/>
              <a:gd name="connsiteX6" fmla="*/ 1650125 w 3447394"/>
              <a:gd name="connsiteY6" fmla="*/ 843 h 456718"/>
              <a:gd name="connsiteX7" fmla="*/ 3447394 w 3447394"/>
              <a:gd name="connsiteY7" fmla="*/ 21863 h 45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7394" h="456718">
                <a:moveTo>
                  <a:pt x="0" y="11353"/>
                </a:moveTo>
                <a:cubicBezTo>
                  <a:pt x="206704" y="13103"/>
                  <a:pt x="257504" y="-30689"/>
                  <a:pt x="357352" y="42884"/>
                </a:cubicBezTo>
                <a:cubicBezTo>
                  <a:pt x="457200" y="116457"/>
                  <a:pt x="541283" y="419505"/>
                  <a:pt x="599090" y="452788"/>
                </a:cubicBezTo>
                <a:cubicBezTo>
                  <a:pt x="656897" y="486071"/>
                  <a:pt x="677918" y="298636"/>
                  <a:pt x="704194" y="242581"/>
                </a:cubicBezTo>
                <a:cubicBezTo>
                  <a:pt x="730470" y="186526"/>
                  <a:pt x="711200" y="151491"/>
                  <a:pt x="756745" y="116457"/>
                </a:cubicBezTo>
                <a:cubicBezTo>
                  <a:pt x="802290" y="81423"/>
                  <a:pt x="828566" y="51643"/>
                  <a:pt x="977463" y="32374"/>
                </a:cubicBezTo>
                <a:cubicBezTo>
                  <a:pt x="1126360" y="13105"/>
                  <a:pt x="1650125" y="843"/>
                  <a:pt x="1650125" y="843"/>
                </a:cubicBezTo>
                <a:lnTo>
                  <a:pt x="3447394" y="21863"/>
                </a:lnTo>
              </a:path>
            </a:pathLst>
          </a:cu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2C956-48EF-7D61-AC15-23F3B2CAFCD2}"/>
              </a:ext>
            </a:extLst>
          </p:cNvPr>
          <p:cNvSpPr/>
          <p:nvPr/>
        </p:nvSpPr>
        <p:spPr>
          <a:xfrm>
            <a:off x="4214715" y="4729079"/>
            <a:ext cx="3762569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 err="1">
                <a:ln w="0"/>
                <a:latin typeface="Century Gothic" panose="020B0502020202020204" pitchFamily="34" charset="0"/>
              </a:rPr>
              <a:t>py</a:t>
            </a:r>
            <a:r>
              <a:rPr lang="en-GB" sz="5400" b="0" cap="none" spc="0" dirty="0" err="1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recodes</a:t>
            </a:r>
            <a:endParaRPr lang="en-GB" sz="5400" b="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F6B750-32D9-4070-EFF5-1D63A37A0335}"/>
              </a:ext>
            </a:extLst>
          </p:cNvPr>
          <p:cNvCxnSpPr>
            <a:cxnSpLocks/>
          </p:cNvCxnSpPr>
          <p:nvPr/>
        </p:nvCxnSpPr>
        <p:spPr>
          <a:xfrm>
            <a:off x="4362778" y="4959684"/>
            <a:ext cx="420548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095BA4-6360-FFB6-2F3C-470378F46C55}"/>
              </a:ext>
            </a:extLst>
          </p:cNvPr>
          <p:cNvCxnSpPr>
            <a:cxnSpLocks/>
          </p:cNvCxnSpPr>
          <p:nvPr/>
        </p:nvCxnSpPr>
        <p:spPr>
          <a:xfrm>
            <a:off x="5184183" y="4881966"/>
            <a:ext cx="2693008" cy="611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DB69508-E100-368E-A6B6-8E3CEF63B97B}"/>
              </a:ext>
            </a:extLst>
          </p:cNvPr>
          <p:cNvSpPr/>
          <p:nvPr/>
        </p:nvSpPr>
        <p:spPr>
          <a:xfrm>
            <a:off x="4453863" y="4222645"/>
            <a:ext cx="1017480" cy="470515"/>
          </a:xfrm>
          <a:custGeom>
            <a:avLst/>
            <a:gdLst>
              <a:gd name="connsiteX0" fmla="*/ 0 w 748146"/>
              <a:gd name="connsiteY0" fmla="*/ 42554 h 530502"/>
              <a:gd name="connsiteX1" fmla="*/ 89778 w 748146"/>
              <a:gd name="connsiteY1" fmla="*/ 42554 h 530502"/>
              <a:gd name="connsiteX2" fmla="*/ 292608 w 748146"/>
              <a:gd name="connsiteY2" fmla="*/ 484791 h 530502"/>
              <a:gd name="connsiteX3" fmla="*/ 339160 w 748146"/>
              <a:gd name="connsiteY3" fmla="*/ 478141 h 530502"/>
              <a:gd name="connsiteX4" fmla="*/ 472163 w 748146"/>
              <a:gd name="connsiteY4" fmla="*/ 145632 h 530502"/>
              <a:gd name="connsiteX5" fmla="*/ 532015 w 748146"/>
              <a:gd name="connsiteY5" fmla="*/ 52529 h 530502"/>
              <a:gd name="connsiteX6" fmla="*/ 595192 w 748146"/>
              <a:gd name="connsiteY6" fmla="*/ 29254 h 530502"/>
              <a:gd name="connsiteX7" fmla="*/ 748146 w 748146"/>
              <a:gd name="connsiteY7" fmla="*/ 29254 h 530502"/>
              <a:gd name="connsiteX0" fmla="*/ 0 w 748146"/>
              <a:gd name="connsiteY0" fmla="*/ 41153 h 517302"/>
              <a:gd name="connsiteX1" fmla="*/ 89778 w 748146"/>
              <a:gd name="connsiteY1" fmla="*/ 41153 h 517302"/>
              <a:gd name="connsiteX2" fmla="*/ 279308 w 748146"/>
              <a:gd name="connsiteY2" fmla="*/ 463439 h 517302"/>
              <a:gd name="connsiteX3" fmla="*/ 339160 w 748146"/>
              <a:gd name="connsiteY3" fmla="*/ 476740 h 517302"/>
              <a:gd name="connsiteX4" fmla="*/ 472163 w 748146"/>
              <a:gd name="connsiteY4" fmla="*/ 144231 h 517302"/>
              <a:gd name="connsiteX5" fmla="*/ 532015 w 748146"/>
              <a:gd name="connsiteY5" fmla="*/ 51128 h 517302"/>
              <a:gd name="connsiteX6" fmla="*/ 595192 w 748146"/>
              <a:gd name="connsiteY6" fmla="*/ 27853 h 517302"/>
              <a:gd name="connsiteX7" fmla="*/ 748146 w 748146"/>
              <a:gd name="connsiteY7" fmla="*/ 27853 h 517302"/>
              <a:gd name="connsiteX0" fmla="*/ 0 w 748146"/>
              <a:gd name="connsiteY0" fmla="*/ 41153 h 506689"/>
              <a:gd name="connsiteX1" fmla="*/ 89778 w 748146"/>
              <a:gd name="connsiteY1" fmla="*/ 41153 h 506689"/>
              <a:gd name="connsiteX2" fmla="*/ 279308 w 748146"/>
              <a:gd name="connsiteY2" fmla="*/ 463439 h 506689"/>
              <a:gd name="connsiteX3" fmla="*/ 345810 w 748146"/>
              <a:gd name="connsiteY3" fmla="*/ 456789 h 506689"/>
              <a:gd name="connsiteX4" fmla="*/ 472163 w 748146"/>
              <a:gd name="connsiteY4" fmla="*/ 144231 h 506689"/>
              <a:gd name="connsiteX5" fmla="*/ 532015 w 748146"/>
              <a:gd name="connsiteY5" fmla="*/ 51128 h 506689"/>
              <a:gd name="connsiteX6" fmla="*/ 595192 w 748146"/>
              <a:gd name="connsiteY6" fmla="*/ 27853 h 506689"/>
              <a:gd name="connsiteX7" fmla="*/ 748146 w 748146"/>
              <a:gd name="connsiteY7" fmla="*/ 27853 h 506689"/>
              <a:gd name="connsiteX0" fmla="*/ 0 w 748146"/>
              <a:gd name="connsiteY0" fmla="*/ 41153 h 508319"/>
              <a:gd name="connsiteX1" fmla="*/ 89778 w 748146"/>
              <a:gd name="connsiteY1" fmla="*/ 41153 h 508319"/>
              <a:gd name="connsiteX2" fmla="*/ 279308 w 748146"/>
              <a:gd name="connsiteY2" fmla="*/ 463439 h 508319"/>
              <a:gd name="connsiteX3" fmla="*/ 342485 w 748146"/>
              <a:gd name="connsiteY3" fmla="*/ 460115 h 508319"/>
              <a:gd name="connsiteX4" fmla="*/ 472163 w 748146"/>
              <a:gd name="connsiteY4" fmla="*/ 144231 h 508319"/>
              <a:gd name="connsiteX5" fmla="*/ 532015 w 748146"/>
              <a:gd name="connsiteY5" fmla="*/ 51128 h 508319"/>
              <a:gd name="connsiteX6" fmla="*/ 595192 w 748146"/>
              <a:gd name="connsiteY6" fmla="*/ 27853 h 508319"/>
              <a:gd name="connsiteX7" fmla="*/ 748146 w 748146"/>
              <a:gd name="connsiteY7" fmla="*/ 27853 h 508319"/>
              <a:gd name="connsiteX0" fmla="*/ 0 w 977578"/>
              <a:gd name="connsiteY0" fmla="*/ 37686 h 511502"/>
              <a:gd name="connsiteX1" fmla="*/ 319210 w 977578"/>
              <a:gd name="connsiteY1" fmla="*/ 44336 h 511502"/>
              <a:gd name="connsiteX2" fmla="*/ 508740 w 977578"/>
              <a:gd name="connsiteY2" fmla="*/ 466622 h 511502"/>
              <a:gd name="connsiteX3" fmla="*/ 571917 w 977578"/>
              <a:gd name="connsiteY3" fmla="*/ 463298 h 511502"/>
              <a:gd name="connsiteX4" fmla="*/ 701595 w 977578"/>
              <a:gd name="connsiteY4" fmla="*/ 147414 h 511502"/>
              <a:gd name="connsiteX5" fmla="*/ 761447 w 977578"/>
              <a:gd name="connsiteY5" fmla="*/ 54311 h 511502"/>
              <a:gd name="connsiteX6" fmla="*/ 824624 w 977578"/>
              <a:gd name="connsiteY6" fmla="*/ 31036 h 511502"/>
              <a:gd name="connsiteX7" fmla="*/ 977578 w 977578"/>
              <a:gd name="connsiteY7" fmla="*/ 31036 h 511502"/>
              <a:gd name="connsiteX0" fmla="*/ 0 w 977578"/>
              <a:gd name="connsiteY0" fmla="*/ 27012 h 500828"/>
              <a:gd name="connsiteX1" fmla="*/ 319210 w 977578"/>
              <a:gd name="connsiteY1" fmla="*/ 33662 h 500828"/>
              <a:gd name="connsiteX2" fmla="*/ 508740 w 977578"/>
              <a:gd name="connsiteY2" fmla="*/ 455948 h 500828"/>
              <a:gd name="connsiteX3" fmla="*/ 571917 w 977578"/>
              <a:gd name="connsiteY3" fmla="*/ 452624 h 500828"/>
              <a:gd name="connsiteX4" fmla="*/ 701595 w 977578"/>
              <a:gd name="connsiteY4" fmla="*/ 136740 h 500828"/>
              <a:gd name="connsiteX5" fmla="*/ 761447 w 977578"/>
              <a:gd name="connsiteY5" fmla="*/ 43637 h 500828"/>
              <a:gd name="connsiteX6" fmla="*/ 824624 w 977578"/>
              <a:gd name="connsiteY6" fmla="*/ 20362 h 500828"/>
              <a:gd name="connsiteX7" fmla="*/ 977578 w 977578"/>
              <a:gd name="connsiteY7" fmla="*/ 20362 h 500828"/>
              <a:gd name="connsiteX0" fmla="*/ 0 w 977578"/>
              <a:gd name="connsiteY0" fmla="*/ 8890 h 478924"/>
              <a:gd name="connsiteX1" fmla="*/ 325860 w 977578"/>
              <a:gd name="connsiteY1" fmla="*/ 72066 h 478924"/>
              <a:gd name="connsiteX2" fmla="*/ 508740 w 977578"/>
              <a:gd name="connsiteY2" fmla="*/ 437826 h 478924"/>
              <a:gd name="connsiteX3" fmla="*/ 571917 w 977578"/>
              <a:gd name="connsiteY3" fmla="*/ 434502 h 478924"/>
              <a:gd name="connsiteX4" fmla="*/ 701595 w 977578"/>
              <a:gd name="connsiteY4" fmla="*/ 118618 h 478924"/>
              <a:gd name="connsiteX5" fmla="*/ 761447 w 977578"/>
              <a:gd name="connsiteY5" fmla="*/ 25515 h 478924"/>
              <a:gd name="connsiteX6" fmla="*/ 824624 w 977578"/>
              <a:gd name="connsiteY6" fmla="*/ 2240 h 478924"/>
              <a:gd name="connsiteX7" fmla="*/ 977578 w 977578"/>
              <a:gd name="connsiteY7" fmla="*/ 2240 h 478924"/>
              <a:gd name="connsiteX0" fmla="*/ 0 w 977578"/>
              <a:gd name="connsiteY0" fmla="*/ 8890 h 478536"/>
              <a:gd name="connsiteX1" fmla="*/ 325860 w 977578"/>
              <a:gd name="connsiteY1" fmla="*/ 72066 h 478536"/>
              <a:gd name="connsiteX2" fmla="*/ 508740 w 977578"/>
              <a:gd name="connsiteY2" fmla="*/ 437826 h 478536"/>
              <a:gd name="connsiteX3" fmla="*/ 571917 w 977578"/>
              <a:gd name="connsiteY3" fmla="*/ 434502 h 478536"/>
              <a:gd name="connsiteX4" fmla="*/ 704920 w 977578"/>
              <a:gd name="connsiteY4" fmla="*/ 125268 h 478536"/>
              <a:gd name="connsiteX5" fmla="*/ 761447 w 977578"/>
              <a:gd name="connsiteY5" fmla="*/ 25515 h 478536"/>
              <a:gd name="connsiteX6" fmla="*/ 824624 w 977578"/>
              <a:gd name="connsiteY6" fmla="*/ 2240 h 478536"/>
              <a:gd name="connsiteX7" fmla="*/ 977578 w 977578"/>
              <a:gd name="connsiteY7" fmla="*/ 2240 h 478536"/>
              <a:gd name="connsiteX0" fmla="*/ 0 w 977578"/>
              <a:gd name="connsiteY0" fmla="*/ 8890 h 478536"/>
              <a:gd name="connsiteX1" fmla="*/ 325860 w 977578"/>
              <a:gd name="connsiteY1" fmla="*/ 72066 h 478536"/>
              <a:gd name="connsiteX2" fmla="*/ 508740 w 977578"/>
              <a:gd name="connsiteY2" fmla="*/ 437826 h 478536"/>
              <a:gd name="connsiteX3" fmla="*/ 571917 w 977578"/>
              <a:gd name="connsiteY3" fmla="*/ 434502 h 478536"/>
              <a:gd name="connsiteX4" fmla="*/ 704920 w 977578"/>
              <a:gd name="connsiteY4" fmla="*/ 125268 h 478536"/>
              <a:gd name="connsiteX5" fmla="*/ 768097 w 977578"/>
              <a:gd name="connsiteY5" fmla="*/ 28840 h 478536"/>
              <a:gd name="connsiteX6" fmla="*/ 824624 w 977578"/>
              <a:gd name="connsiteY6" fmla="*/ 2240 h 478536"/>
              <a:gd name="connsiteX7" fmla="*/ 977578 w 977578"/>
              <a:gd name="connsiteY7" fmla="*/ 2240 h 478536"/>
              <a:gd name="connsiteX0" fmla="*/ 0 w 977578"/>
              <a:gd name="connsiteY0" fmla="*/ 6948 h 476594"/>
              <a:gd name="connsiteX1" fmla="*/ 325860 w 977578"/>
              <a:gd name="connsiteY1" fmla="*/ 70124 h 476594"/>
              <a:gd name="connsiteX2" fmla="*/ 508740 w 977578"/>
              <a:gd name="connsiteY2" fmla="*/ 435884 h 476594"/>
              <a:gd name="connsiteX3" fmla="*/ 571917 w 977578"/>
              <a:gd name="connsiteY3" fmla="*/ 432560 h 476594"/>
              <a:gd name="connsiteX4" fmla="*/ 704920 w 977578"/>
              <a:gd name="connsiteY4" fmla="*/ 123326 h 476594"/>
              <a:gd name="connsiteX5" fmla="*/ 768097 w 977578"/>
              <a:gd name="connsiteY5" fmla="*/ 26898 h 476594"/>
              <a:gd name="connsiteX6" fmla="*/ 824624 w 977578"/>
              <a:gd name="connsiteY6" fmla="*/ 10274 h 476594"/>
              <a:gd name="connsiteX7" fmla="*/ 977578 w 977578"/>
              <a:gd name="connsiteY7" fmla="*/ 298 h 476594"/>
              <a:gd name="connsiteX0" fmla="*/ 0 w 1007504"/>
              <a:gd name="connsiteY0" fmla="*/ 400 h 470046"/>
              <a:gd name="connsiteX1" fmla="*/ 325860 w 1007504"/>
              <a:gd name="connsiteY1" fmla="*/ 63576 h 470046"/>
              <a:gd name="connsiteX2" fmla="*/ 508740 w 1007504"/>
              <a:gd name="connsiteY2" fmla="*/ 429336 h 470046"/>
              <a:gd name="connsiteX3" fmla="*/ 571917 w 1007504"/>
              <a:gd name="connsiteY3" fmla="*/ 426012 h 470046"/>
              <a:gd name="connsiteX4" fmla="*/ 704920 w 1007504"/>
              <a:gd name="connsiteY4" fmla="*/ 116778 h 470046"/>
              <a:gd name="connsiteX5" fmla="*/ 768097 w 1007504"/>
              <a:gd name="connsiteY5" fmla="*/ 20350 h 470046"/>
              <a:gd name="connsiteX6" fmla="*/ 824624 w 1007504"/>
              <a:gd name="connsiteY6" fmla="*/ 3726 h 470046"/>
              <a:gd name="connsiteX7" fmla="*/ 1007504 w 1007504"/>
              <a:gd name="connsiteY7" fmla="*/ 3726 h 470046"/>
              <a:gd name="connsiteX0" fmla="*/ 0 w 1017480"/>
              <a:gd name="connsiteY0" fmla="*/ 869 h 470515"/>
              <a:gd name="connsiteX1" fmla="*/ 325860 w 1017480"/>
              <a:gd name="connsiteY1" fmla="*/ 64045 h 470515"/>
              <a:gd name="connsiteX2" fmla="*/ 508740 w 1017480"/>
              <a:gd name="connsiteY2" fmla="*/ 429805 h 470515"/>
              <a:gd name="connsiteX3" fmla="*/ 571917 w 1017480"/>
              <a:gd name="connsiteY3" fmla="*/ 426481 h 470515"/>
              <a:gd name="connsiteX4" fmla="*/ 704920 w 1017480"/>
              <a:gd name="connsiteY4" fmla="*/ 117247 h 470515"/>
              <a:gd name="connsiteX5" fmla="*/ 768097 w 1017480"/>
              <a:gd name="connsiteY5" fmla="*/ 20819 h 470515"/>
              <a:gd name="connsiteX6" fmla="*/ 824624 w 1017480"/>
              <a:gd name="connsiteY6" fmla="*/ 4195 h 470515"/>
              <a:gd name="connsiteX7" fmla="*/ 1017480 w 1017480"/>
              <a:gd name="connsiteY7" fmla="*/ 870 h 47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7480" h="470515">
                <a:moveTo>
                  <a:pt x="0" y="869"/>
                </a:moveTo>
                <a:cubicBezTo>
                  <a:pt x="120257" y="592"/>
                  <a:pt x="241070" y="-7444"/>
                  <a:pt x="325860" y="64045"/>
                </a:cubicBezTo>
                <a:cubicBezTo>
                  <a:pt x="410650" y="135534"/>
                  <a:pt x="467731" y="369399"/>
                  <a:pt x="508740" y="429805"/>
                </a:cubicBezTo>
                <a:cubicBezTo>
                  <a:pt x="549749" y="490211"/>
                  <a:pt x="539220" y="478574"/>
                  <a:pt x="571917" y="426481"/>
                </a:cubicBezTo>
                <a:cubicBezTo>
                  <a:pt x="604614" y="374388"/>
                  <a:pt x="672223" y="184857"/>
                  <a:pt x="704920" y="117247"/>
                </a:cubicBezTo>
                <a:cubicBezTo>
                  <a:pt x="737617" y="49637"/>
                  <a:pt x="748146" y="39661"/>
                  <a:pt x="768097" y="20819"/>
                </a:cubicBezTo>
                <a:cubicBezTo>
                  <a:pt x="788048" y="1977"/>
                  <a:pt x="788602" y="8074"/>
                  <a:pt x="824624" y="4195"/>
                </a:cubicBezTo>
                <a:cubicBezTo>
                  <a:pt x="860646" y="316"/>
                  <a:pt x="959014" y="-1070"/>
                  <a:pt x="1017480" y="870"/>
                </a:cubicBezTo>
              </a:path>
            </a:pathLst>
          </a:cu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CC192D-BC24-FE95-462E-7F0E985C0173}"/>
              </a:ext>
            </a:extLst>
          </p:cNvPr>
          <p:cNvCxnSpPr>
            <a:cxnSpLocks/>
          </p:cNvCxnSpPr>
          <p:nvPr/>
        </p:nvCxnSpPr>
        <p:spPr>
          <a:xfrm>
            <a:off x="4761854" y="5948656"/>
            <a:ext cx="210274" cy="48141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81558D-0A88-3294-83C3-D728897F856D}"/>
              </a:ext>
            </a:extLst>
          </p:cNvPr>
          <p:cNvCxnSpPr>
            <a:cxnSpLocks/>
          </p:cNvCxnSpPr>
          <p:nvPr/>
        </p:nvCxnSpPr>
        <p:spPr>
          <a:xfrm flipH="1">
            <a:off x="4962603" y="5871164"/>
            <a:ext cx="240953" cy="558908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49C1DD-2CE3-5FA8-7FF4-7317B3D32A6B}"/>
              </a:ext>
            </a:extLst>
          </p:cNvPr>
          <p:cNvCxnSpPr>
            <a:cxnSpLocks/>
          </p:cNvCxnSpPr>
          <p:nvPr/>
        </p:nvCxnSpPr>
        <p:spPr>
          <a:xfrm>
            <a:off x="4362778" y="5955006"/>
            <a:ext cx="420548" cy="550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B2BDAC-5289-4F82-9563-DD5B179CFF1C}"/>
              </a:ext>
            </a:extLst>
          </p:cNvPr>
          <p:cNvCxnSpPr>
            <a:cxnSpLocks/>
          </p:cNvCxnSpPr>
          <p:nvPr/>
        </p:nvCxnSpPr>
        <p:spPr>
          <a:xfrm>
            <a:off x="5184183" y="5882788"/>
            <a:ext cx="2693008" cy="611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00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A5C1-A29D-7EDF-2FFA-5D8D5005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OLD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CCF6-1598-86C5-60B0-BC40CE2EC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048F0-7787-96AF-E8C7-37BFA485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F166-E841-44CB-93CF-F698C7C2FDAC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56B0-D12B-B96C-F59E-B425DAF8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F7A6D8-63EE-7C21-E1BA-1C7D73819E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625E0-9C1D-305F-EA70-28A9B8DA79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016237-3B22-D62C-CE03-C6708640CE6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405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1103048"/>
          </a:xfrm>
        </p:spPr>
        <p:txBody>
          <a:bodyPr/>
          <a:lstStyle/>
          <a:p>
            <a:r>
              <a:rPr lang="en-US" dirty="0"/>
              <a:t>What is resilience?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922E288-7A61-2B72-EDCD-BDD7EF50721B}"/>
              </a:ext>
            </a:extLst>
          </p:cNvPr>
          <p:cNvSpPr/>
          <p:nvPr/>
        </p:nvSpPr>
        <p:spPr>
          <a:xfrm>
            <a:off x="4236390" y="2464409"/>
            <a:ext cx="4674766" cy="1756364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699359"/>
              <a:gd name="connsiteY0" fmla="*/ 1759971 h 1766525"/>
              <a:gd name="connsiteX1" fmla="*/ 2690655 w 2699359"/>
              <a:gd name="connsiteY1" fmla="*/ 1244210 h 1766525"/>
              <a:gd name="connsiteX2" fmla="*/ 1258496 w 2699359"/>
              <a:gd name="connsiteY2" fmla="*/ 408994 h 1766525"/>
              <a:gd name="connsiteX3" fmla="*/ 2371915 w 2699359"/>
              <a:gd name="connsiteY3" fmla="*/ 0 h 1766525"/>
              <a:gd name="connsiteX0" fmla="*/ 0 w 3792726"/>
              <a:gd name="connsiteY0" fmla="*/ 1759971 h 1765638"/>
              <a:gd name="connsiteX1" fmla="*/ 2690655 w 3792726"/>
              <a:gd name="connsiteY1" fmla="*/ 1244210 h 1765638"/>
              <a:gd name="connsiteX2" fmla="*/ 3769205 w 3792726"/>
              <a:gd name="connsiteY2" fmla="*/ 494338 h 1765638"/>
              <a:gd name="connsiteX3" fmla="*/ 2371915 w 3792726"/>
              <a:gd name="connsiteY3" fmla="*/ 0 h 1765638"/>
              <a:gd name="connsiteX0" fmla="*/ 0 w 5802644"/>
              <a:gd name="connsiteY0" fmla="*/ 1833123 h 1838790"/>
              <a:gd name="connsiteX1" fmla="*/ 2690655 w 5802644"/>
              <a:gd name="connsiteY1" fmla="*/ 1317362 h 1838790"/>
              <a:gd name="connsiteX2" fmla="*/ 3769205 w 5802644"/>
              <a:gd name="connsiteY2" fmla="*/ 567490 h 1838790"/>
              <a:gd name="connsiteX3" fmla="*/ 5802644 w 5802644"/>
              <a:gd name="connsiteY3" fmla="*/ 0 h 1838790"/>
              <a:gd name="connsiteX0" fmla="*/ 0 w 5802644"/>
              <a:gd name="connsiteY0" fmla="*/ 1833123 h 1841920"/>
              <a:gd name="connsiteX1" fmla="*/ 4169566 w 5802644"/>
              <a:gd name="connsiteY1" fmla="*/ 1463666 h 1841920"/>
              <a:gd name="connsiteX2" fmla="*/ 3769205 w 5802644"/>
              <a:gd name="connsiteY2" fmla="*/ 567490 h 1841920"/>
              <a:gd name="connsiteX3" fmla="*/ 5802644 w 5802644"/>
              <a:gd name="connsiteY3" fmla="*/ 0 h 1841920"/>
              <a:gd name="connsiteX0" fmla="*/ 0 w 5802644"/>
              <a:gd name="connsiteY0" fmla="*/ 1833123 h 1841521"/>
              <a:gd name="connsiteX1" fmla="*/ 4169566 w 5802644"/>
              <a:gd name="connsiteY1" fmla="*/ 1463666 h 1841521"/>
              <a:gd name="connsiteX2" fmla="*/ 5325501 w 5802644"/>
              <a:gd name="connsiteY2" fmla="*/ 646738 h 1841521"/>
              <a:gd name="connsiteX3" fmla="*/ 5802644 w 5802644"/>
              <a:gd name="connsiteY3" fmla="*/ 0 h 1841521"/>
              <a:gd name="connsiteX0" fmla="*/ 0 w 6593689"/>
              <a:gd name="connsiteY0" fmla="*/ 1790451 h 1798849"/>
              <a:gd name="connsiteX1" fmla="*/ 4169566 w 6593689"/>
              <a:gd name="connsiteY1" fmla="*/ 1420994 h 1798849"/>
              <a:gd name="connsiteX2" fmla="*/ 5325501 w 6593689"/>
              <a:gd name="connsiteY2" fmla="*/ 604066 h 1798849"/>
              <a:gd name="connsiteX3" fmla="*/ 6593689 w 6593689"/>
              <a:gd name="connsiteY3" fmla="*/ 0 h 1798849"/>
              <a:gd name="connsiteX0" fmla="*/ 0 w 6593689"/>
              <a:gd name="connsiteY0" fmla="*/ 1784355 h 1792910"/>
              <a:gd name="connsiteX1" fmla="*/ 4169566 w 6593689"/>
              <a:gd name="connsiteY1" fmla="*/ 1420994 h 1792910"/>
              <a:gd name="connsiteX2" fmla="*/ 5325501 w 6593689"/>
              <a:gd name="connsiteY2" fmla="*/ 604066 h 1792910"/>
              <a:gd name="connsiteX3" fmla="*/ 6593689 w 6593689"/>
              <a:gd name="connsiteY3" fmla="*/ 0 h 1792910"/>
              <a:gd name="connsiteX0" fmla="*/ 0 w 6593689"/>
              <a:gd name="connsiteY0" fmla="*/ 1784355 h 1784355"/>
              <a:gd name="connsiteX1" fmla="*/ 4169566 w 6593689"/>
              <a:gd name="connsiteY1" fmla="*/ 1420994 h 1784355"/>
              <a:gd name="connsiteX2" fmla="*/ 5325501 w 6593689"/>
              <a:gd name="connsiteY2" fmla="*/ 604066 h 1784355"/>
              <a:gd name="connsiteX3" fmla="*/ 6593689 w 6593689"/>
              <a:gd name="connsiteY3" fmla="*/ 0 h 178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3689" h="1784355">
                <a:moveTo>
                  <a:pt x="0" y="1784355"/>
                </a:moveTo>
                <a:cubicBezTo>
                  <a:pt x="582849" y="1754134"/>
                  <a:pt x="3281983" y="1617709"/>
                  <a:pt x="4169566" y="1420994"/>
                </a:cubicBezTo>
                <a:cubicBezTo>
                  <a:pt x="5057149" y="1224279"/>
                  <a:pt x="5076483" y="938049"/>
                  <a:pt x="5325501" y="604066"/>
                </a:cubicBezTo>
                <a:cubicBezTo>
                  <a:pt x="5615682" y="279810"/>
                  <a:pt x="5775116" y="23779"/>
                  <a:pt x="6593689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D8B4C7-A56E-0C62-6AB6-29C4B33E04C8}"/>
              </a:ext>
            </a:extLst>
          </p:cNvPr>
          <p:cNvCxnSpPr>
            <a:cxnSpLocks/>
          </p:cNvCxnSpPr>
          <p:nvPr/>
        </p:nvCxnSpPr>
        <p:spPr>
          <a:xfrm>
            <a:off x="8906244" y="2462256"/>
            <a:ext cx="690384" cy="0"/>
          </a:xfrm>
          <a:prstGeom prst="line">
            <a:avLst/>
          </a:prstGeom>
          <a:ln w="12700">
            <a:solidFill>
              <a:srgbClr val="FE0808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FED920B1-F0E9-A995-6778-8A304B76E232}"/>
              </a:ext>
            </a:extLst>
          </p:cNvPr>
          <p:cNvSpPr txBox="1">
            <a:spLocks/>
          </p:cNvSpPr>
          <p:nvPr/>
        </p:nvSpPr>
        <p:spPr>
          <a:xfrm>
            <a:off x="3645207" y="1860067"/>
            <a:ext cx="1539627" cy="408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Disruption</a:t>
            </a:r>
            <a:endParaRPr lang="en-GB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C7284C-481D-8A5C-F53E-17AEEB0DF17C}"/>
              </a:ext>
            </a:extLst>
          </p:cNvPr>
          <p:cNvCxnSpPr/>
          <p:nvPr/>
        </p:nvCxnSpPr>
        <p:spPr>
          <a:xfrm flipV="1">
            <a:off x="2877660" y="1455017"/>
            <a:ext cx="0" cy="368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D0B3A25-55AB-F2ED-32C4-9F6F010C5305}"/>
              </a:ext>
            </a:extLst>
          </p:cNvPr>
          <p:cNvSpPr txBox="1">
            <a:spLocks/>
          </p:cNvSpPr>
          <p:nvPr/>
        </p:nvSpPr>
        <p:spPr>
          <a:xfrm>
            <a:off x="5841352" y="5243329"/>
            <a:ext cx="627882" cy="255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Time</a:t>
            </a:r>
            <a:endParaRPr lang="en-GB" sz="20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085C725-81DD-E662-B571-5659340E584C}"/>
              </a:ext>
            </a:extLst>
          </p:cNvPr>
          <p:cNvSpPr txBox="1">
            <a:spLocks/>
          </p:cNvSpPr>
          <p:nvPr/>
        </p:nvSpPr>
        <p:spPr>
          <a:xfrm rot="16200000">
            <a:off x="1721011" y="3022871"/>
            <a:ext cx="1697375" cy="2787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Functionality</a:t>
            </a:r>
            <a:endParaRPr lang="en-GB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3FCBC-7BFA-6015-8E82-426A67C71981}"/>
              </a:ext>
            </a:extLst>
          </p:cNvPr>
          <p:cNvCxnSpPr>
            <a:cxnSpLocks/>
          </p:cNvCxnSpPr>
          <p:nvPr/>
        </p:nvCxnSpPr>
        <p:spPr>
          <a:xfrm>
            <a:off x="2877660" y="5140273"/>
            <a:ext cx="6825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4CE180E-EE57-BDD3-58A0-F1DBB43B2A71}"/>
              </a:ext>
            </a:extLst>
          </p:cNvPr>
          <p:cNvSpPr txBox="1">
            <a:spLocks/>
          </p:cNvSpPr>
          <p:nvPr/>
        </p:nvSpPr>
        <p:spPr>
          <a:xfrm rot="18200189">
            <a:off x="4564596" y="2830483"/>
            <a:ext cx="1539627" cy="408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Resilient</a:t>
            </a:r>
            <a:endParaRPr lang="en-GB" sz="2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FB434-6D30-7B69-50E7-FCB7C4384C68}"/>
              </a:ext>
            </a:extLst>
          </p:cNvPr>
          <p:cNvCxnSpPr/>
          <p:nvPr/>
        </p:nvCxnSpPr>
        <p:spPr>
          <a:xfrm>
            <a:off x="2874853" y="2509645"/>
            <a:ext cx="137159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DEC160-8D71-7662-5709-3A07F0DE8A54}"/>
              </a:ext>
            </a:extLst>
          </p:cNvPr>
          <p:cNvCxnSpPr/>
          <p:nvPr/>
        </p:nvCxnSpPr>
        <p:spPr>
          <a:xfrm>
            <a:off x="4246452" y="2509645"/>
            <a:ext cx="0" cy="17217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9DA6276-4255-6133-120B-113D352EFE02}"/>
              </a:ext>
            </a:extLst>
          </p:cNvPr>
          <p:cNvSpPr/>
          <p:nvPr/>
        </p:nvSpPr>
        <p:spPr>
          <a:xfrm>
            <a:off x="4245182" y="2464409"/>
            <a:ext cx="1682900" cy="1400561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59971"/>
              <a:gd name="connsiteX1" fmla="*/ 678648 w 2371915"/>
              <a:gd name="connsiteY1" fmla="*/ 1232018 h 1759971"/>
              <a:gd name="connsiteX2" fmla="*/ 1258496 w 2371915"/>
              <a:gd name="connsiteY2" fmla="*/ 408994 h 1759971"/>
              <a:gd name="connsiteX3" fmla="*/ 2371915 w 2371915"/>
              <a:gd name="connsiteY3" fmla="*/ 0 h 1759971"/>
              <a:gd name="connsiteX0" fmla="*/ 0 w 2389828"/>
              <a:gd name="connsiteY0" fmla="*/ 1396751 h 1396751"/>
              <a:gd name="connsiteX1" fmla="*/ 696561 w 2389828"/>
              <a:gd name="connsiteY1" fmla="*/ 123201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89828"/>
              <a:gd name="connsiteY0" fmla="*/ 1396751 h 1396751"/>
              <a:gd name="connsiteX1" fmla="*/ 617743 w 2389828"/>
              <a:gd name="connsiteY1" fmla="*/ 106437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73706"/>
              <a:gd name="connsiteY0" fmla="*/ 1400561 h 1400561"/>
              <a:gd name="connsiteX1" fmla="*/ 601621 w 2373706"/>
              <a:gd name="connsiteY1" fmla="*/ 1064378 h 1400561"/>
              <a:gd name="connsiteX2" fmla="*/ 1260287 w 2373706"/>
              <a:gd name="connsiteY2" fmla="*/ 408994 h 1400561"/>
              <a:gd name="connsiteX3" fmla="*/ 2373706 w 2373706"/>
              <a:gd name="connsiteY3" fmla="*/ 0 h 140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706" h="1400561">
                <a:moveTo>
                  <a:pt x="0" y="1400561"/>
                </a:moveTo>
                <a:cubicBezTo>
                  <a:pt x="505464" y="1150884"/>
                  <a:pt x="391573" y="1229639"/>
                  <a:pt x="601621" y="1064378"/>
                </a:cubicBezTo>
                <a:cubicBezTo>
                  <a:pt x="811669" y="899117"/>
                  <a:pt x="1011269" y="742977"/>
                  <a:pt x="1260287" y="408994"/>
                </a:cubicBezTo>
                <a:cubicBezTo>
                  <a:pt x="1550468" y="84738"/>
                  <a:pt x="1555133" y="23779"/>
                  <a:pt x="2373706" y="0"/>
                </a:cubicBezTo>
              </a:path>
            </a:pathLst>
          </a:custGeom>
          <a:ln w="28575">
            <a:solidFill>
              <a:srgbClr val="0B850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5E607F-4A95-808C-DB1F-2FCC8748962A}"/>
              </a:ext>
            </a:extLst>
          </p:cNvPr>
          <p:cNvCxnSpPr>
            <a:cxnSpLocks/>
          </p:cNvCxnSpPr>
          <p:nvPr/>
        </p:nvCxnSpPr>
        <p:spPr>
          <a:xfrm>
            <a:off x="5921986" y="2464484"/>
            <a:ext cx="3684705" cy="0"/>
          </a:xfrm>
          <a:prstGeom prst="line">
            <a:avLst/>
          </a:prstGeom>
          <a:ln w="28575">
            <a:solidFill>
              <a:srgbClr val="0B850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9AD52C73-2F5A-95B2-3230-E13ED39848C7}"/>
              </a:ext>
            </a:extLst>
          </p:cNvPr>
          <p:cNvSpPr/>
          <p:nvPr/>
        </p:nvSpPr>
        <p:spPr>
          <a:xfrm>
            <a:off x="4045372" y="2245902"/>
            <a:ext cx="369649" cy="525295"/>
          </a:xfrm>
          <a:prstGeom prst="lightningBol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26110A7C-BCD2-810A-E231-A74CD94A407C}"/>
              </a:ext>
            </a:extLst>
          </p:cNvPr>
          <p:cNvSpPr txBox="1">
            <a:spLocks/>
          </p:cNvSpPr>
          <p:nvPr/>
        </p:nvSpPr>
        <p:spPr>
          <a:xfrm rot="21070980">
            <a:off x="6150559" y="3818813"/>
            <a:ext cx="3542186" cy="408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Not so resilient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443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9" y="273746"/>
            <a:ext cx="11618826" cy="900000"/>
          </a:xfrm>
        </p:spPr>
        <p:txBody>
          <a:bodyPr/>
          <a:lstStyle/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assess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resilience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 </a:t>
            </a:r>
            <a:r>
              <a:rPr lang="de-DE" sz="2800" dirty="0" err="1"/>
              <a:t>system</a:t>
            </a:r>
            <a:r>
              <a:rPr lang="de-DE" sz="2800" dirty="0"/>
              <a:t>?</a:t>
            </a:r>
            <a:endParaRPr lang="de-CH" sz="2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28.09.23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EC6E7-FED6-461D-BFBF-444CF957FF98}"/>
              </a:ext>
            </a:extLst>
          </p:cNvPr>
          <p:cNvSpPr/>
          <p:nvPr/>
        </p:nvSpPr>
        <p:spPr>
          <a:xfrm>
            <a:off x="9181414" y="5709379"/>
            <a:ext cx="19205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sz="600" i="1" dirty="0"/>
              <a:t>https://www.pinterest.ch/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F4E494-1539-D6F6-196D-3E0AEA16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31" y="1003014"/>
            <a:ext cx="8244726" cy="470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448365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P_Template_Presentation_en.potx" id="{0E3A570C-A354-4FA2-8F70-DA86CE537CC2}" vid="{991C41DA-62A3-4A27-9BA5-4BC4941AC771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ETH_PP_Template_Presentation_en</Template>
  <TotalTime>14730</TotalTime>
  <Words>2939</Words>
  <Application>Microsoft Macintosh PowerPoint</Application>
  <PresentationFormat>Widescreen</PresentationFormat>
  <Paragraphs>417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Century Gothic</vt:lpstr>
      <vt:lpstr>Symbol</vt:lpstr>
      <vt:lpstr>Times New Roman</vt:lpstr>
      <vt:lpstr>ETH Zürich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SLIDES</vt:lpstr>
      <vt:lpstr>What is resilience?</vt:lpstr>
      <vt:lpstr>How to assess the resilience of a system?</vt:lpstr>
      <vt:lpstr>iRe-CoDeS framework: Discretize the system into components</vt:lpstr>
      <vt:lpstr>Monitor/simulate components‘ resource supply and demand during recovery</vt:lpstr>
      <vt:lpstr>Component‘s post-disaster performance</vt:lpstr>
      <vt:lpstr>Component interdependencies simulated as a flow of resources and services</vt:lpstr>
      <vt:lpstr>Component interdependencies simulated as a flow of resources and services</vt:lpstr>
      <vt:lpstr>Resilience assessment using system’s supply/demand/consumption</vt:lpstr>
      <vt:lpstr>Resilience assessment using system’s supply/demand/consumption</vt:lpstr>
      <vt:lpstr>Resilience assessment using system’s supply/demand/consumption</vt:lpstr>
      <vt:lpstr>iRe-CoDeS and NIST Community Resilience Goals</vt:lpstr>
      <vt:lpstr>How to assess the resilience of a system?  + Resilience is often assessed using models that consist of numerous interdependent components and whose performance needs to be understood + getting component data required a lot of effort , and is not possible in some cases due to privacy and security concerns + but some components might be irrelevant for assessing resilience, can we figure out which components those are before we collect data about them? + use sobol indices to rank components using uninformed input distributions + then iteratice heuristic upper and lower bound search to figure out what is irrelevant or what is the span of the distributions if no data available for some components + virtual community whose resilience goals are assessed illustrates the approach + explain iRe-CoDeS – supply/demand, interaction, initial damage level (0 to 1), repair rate (0 to 1)  </vt:lpstr>
      <vt:lpstr>Method for Component Importance Quantification - Step 1</vt:lpstr>
      <vt:lpstr>Method for Component Importance Quantification - Step 2</vt:lpstr>
      <vt:lpstr>Method for Component Importance Quantification - Step 3</vt:lpstr>
      <vt:lpstr>iRe-CoDeS community resilience quantification and the Sobol’ method</vt:lpstr>
      <vt:lpstr>Case Study: Virtual Community with interdependent infrastructure</vt:lpstr>
      <vt:lpstr>Case Study: Scenario Earthquake</vt:lpstr>
      <vt:lpstr>Case Study: Assessing infastructure resilience to a scenario earthquake</vt:lpstr>
      <vt:lpstr>Case Study: Assessing infastructure resilience to a scenario earthquake</vt:lpstr>
      <vt:lpstr>Case Study: Assessing infastructure resilience to a scenario earthquake</vt:lpstr>
      <vt:lpstr>Resilience assessment using system’s supply/demand/consumption</vt:lpstr>
      <vt:lpstr>Case Study: Assessing infastructure resilience to a scenario earthquake</vt:lpstr>
      <vt:lpstr>Case Study: Assessing infastructure resilience to a scenario earthquake</vt:lpstr>
      <vt:lpstr>Case Study: Assessing infastructure resilience to a scenario earthquake</vt:lpstr>
      <vt:lpstr>Case Study: Assessing infastructure resilience to a scenario earthquake</vt:lpstr>
      <vt:lpstr>Case Study: Assessing housing resilience to a scenario earthquake</vt:lpstr>
      <vt:lpstr>Resilience Assessment of the Built Environment Recovery modelling in iRe-CoDeS</vt:lpstr>
      <vt:lpstr>How resilient do we need to be? Defining the desired community performance</vt:lpstr>
      <vt:lpstr>Resilience assessment using system’s supply/demand/consumption</vt:lpstr>
      <vt:lpstr>iRe-CoDeS community resilience quantification and the Sobol’ method</vt:lpstr>
      <vt:lpstr>iRe-CoDeS community resilience quantification and the Sobol’ method</vt:lpstr>
      <vt:lpstr>Component Importance for the Electric Power System Resilience</vt:lpstr>
      <vt:lpstr>Component Importance for the Communication System Resilience</vt:lpstr>
      <vt:lpstr>Conclusion </vt:lpstr>
      <vt:lpstr>Conclusion</vt:lpstr>
      <vt:lpstr>Conclusion</vt:lpstr>
      <vt:lpstr>Conclusion</vt:lpstr>
      <vt:lpstr>Conclusion</vt:lpstr>
      <vt:lpstr>Conclusion</vt:lpstr>
      <vt:lpstr>Conclusion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Demand/Supply Framework for Community Disaster Resilience Evaluation and Design</dc:title>
  <dc:creator>Nikola Blagojevic</dc:creator>
  <cp:lastModifiedBy>Microsoft Office User</cp:lastModifiedBy>
  <cp:revision>435</cp:revision>
  <cp:lastPrinted>2021-07-29T07:17:57Z</cp:lastPrinted>
  <dcterms:created xsi:type="dcterms:W3CDTF">2021-06-30T16:28:54Z</dcterms:created>
  <dcterms:modified xsi:type="dcterms:W3CDTF">2023-09-28T11:54:33Z</dcterms:modified>
</cp:coreProperties>
</file>